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6"/>
  </p:handoutMasterIdLst>
  <p:sldIdLst>
    <p:sldId id="300" r:id="rId2"/>
    <p:sldId id="311" r:id="rId3"/>
    <p:sldId id="277" r:id="rId4"/>
    <p:sldId id="302" r:id="rId5"/>
    <p:sldId id="258" r:id="rId6"/>
    <p:sldId id="259" r:id="rId7"/>
    <p:sldId id="296" r:id="rId8"/>
    <p:sldId id="297" r:id="rId9"/>
    <p:sldId id="278" r:id="rId10"/>
    <p:sldId id="279" r:id="rId11"/>
    <p:sldId id="280" r:id="rId12"/>
    <p:sldId id="281" r:id="rId13"/>
    <p:sldId id="308" r:id="rId14"/>
    <p:sldId id="260" r:id="rId15"/>
    <p:sldId id="303" r:id="rId16"/>
    <p:sldId id="282" r:id="rId17"/>
    <p:sldId id="287" r:id="rId18"/>
    <p:sldId id="284" r:id="rId19"/>
    <p:sldId id="290" r:id="rId20"/>
    <p:sldId id="288" r:id="rId21"/>
    <p:sldId id="309" r:id="rId22"/>
    <p:sldId id="285" r:id="rId23"/>
    <p:sldId id="291" r:id="rId24"/>
    <p:sldId id="298" r:id="rId25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FFFF66"/>
    <a:srgbClr val="FF66CC"/>
    <a:srgbClr val="99FF33"/>
    <a:srgbClr val="FFCC00"/>
    <a:srgbClr val="FF33CC"/>
    <a:srgbClr val="FF7C80"/>
    <a:srgbClr val="FF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5" autoAdjust="0"/>
    <p:restoredTop sz="94660"/>
  </p:normalViewPr>
  <p:slideViewPr>
    <p:cSldViewPr snapToGrid="0">
      <p:cViewPr>
        <p:scale>
          <a:sx n="100" d="100"/>
          <a:sy n="100" d="100"/>
        </p:scale>
        <p:origin x="-62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36251-922F-4A2F-81BC-607951E799CC}" type="datetimeFigureOut">
              <a:rPr lang="th-TH" smtClean="0"/>
              <a:t>07/03/63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D704B6-B9DB-4A5F-B54D-05558C047ADB}" type="slidenum">
              <a:rPr lang="th-TH" smtClean="0"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F37D2-21DB-4636-9274-FD634645B607}" type="datetimeFigureOut">
              <a:rPr lang="th-TH" smtClean="0"/>
              <a:pPr/>
              <a:t>07/03/63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BD315-8A9D-4C2F-9FFF-9997D10D47EF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23540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F37D2-21DB-4636-9274-FD634645B607}" type="datetimeFigureOut">
              <a:rPr lang="th-TH" smtClean="0"/>
              <a:pPr/>
              <a:t>07/03/63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BD315-8A9D-4C2F-9FFF-9997D10D47EF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498379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F37D2-21DB-4636-9274-FD634645B607}" type="datetimeFigureOut">
              <a:rPr lang="th-TH" smtClean="0"/>
              <a:pPr/>
              <a:t>07/03/63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BD315-8A9D-4C2F-9FFF-9997D10D47EF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88696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F37D2-21DB-4636-9274-FD634645B607}" type="datetimeFigureOut">
              <a:rPr lang="th-TH" smtClean="0"/>
              <a:pPr/>
              <a:t>07/03/63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BD315-8A9D-4C2F-9FFF-9997D10D47EF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647797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F37D2-21DB-4636-9274-FD634645B607}" type="datetimeFigureOut">
              <a:rPr lang="th-TH" smtClean="0"/>
              <a:pPr/>
              <a:t>07/03/63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BD315-8A9D-4C2F-9FFF-9997D10D47EF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635631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F37D2-21DB-4636-9274-FD634645B607}" type="datetimeFigureOut">
              <a:rPr lang="th-TH" smtClean="0"/>
              <a:pPr/>
              <a:t>07/03/63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BD315-8A9D-4C2F-9FFF-9997D10D47EF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720015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F37D2-21DB-4636-9274-FD634645B607}" type="datetimeFigureOut">
              <a:rPr lang="th-TH" smtClean="0"/>
              <a:pPr/>
              <a:t>07/03/63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BD315-8A9D-4C2F-9FFF-9997D10D47EF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207890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F37D2-21DB-4636-9274-FD634645B607}" type="datetimeFigureOut">
              <a:rPr lang="th-TH" smtClean="0"/>
              <a:pPr/>
              <a:t>07/03/63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BD315-8A9D-4C2F-9FFF-9997D10D47EF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44228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F37D2-21DB-4636-9274-FD634645B607}" type="datetimeFigureOut">
              <a:rPr lang="th-TH" smtClean="0"/>
              <a:pPr/>
              <a:t>07/03/63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BD315-8A9D-4C2F-9FFF-9997D10D47EF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961918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F37D2-21DB-4636-9274-FD634645B607}" type="datetimeFigureOut">
              <a:rPr lang="th-TH" smtClean="0"/>
              <a:pPr/>
              <a:t>07/03/63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BD315-8A9D-4C2F-9FFF-9997D10D47EF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001164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F37D2-21DB-4636-9274-FD634645B607}" type="datetimeFigureOut">
              <a:rPr lang="th-TH" smtClean="0"/>
              <a:pPr/>
              <a:t>07/03/63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BD315-8A9D-4C2F-9FFF-9997D10D47EF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344883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F37D2-21DB-4636-9274-FD634645B607}" type="datetimeFigureOut">
              <a:rPr lang="th-TH" smtClean="0"/>
              <a:pPr/>
              <a:t>07/03/63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BD315-8A9D-4C2F-9FFF-9997D10D47EF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12403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 smtClean="0">
                <a:solidFill>
                  <a:srgbClr val="00B050"/>
                </a:solidFill>
              </a:rPr>
              <a:t>รายงานผลการขับเคลื่อนองค์กรคุณธรรม</a:t>
            </a:r>
            <a:endParaRPr lang="th-TH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4844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graphicFrame>
        <p:nvGraphicFramePr>
          <p:cNvPr id="4" name="ตัวแทนเนื้อหา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779251095"/>
              </p:ext>
            </p:extLst>
          </p:nvPr>
        </p:nvGraphicFramePr>
        <p:xfrm>
          <a:off x="317500" y="248194"/>
          <a:ext cx="11595100" cy="6403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90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190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190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190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31902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775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อัตลักษณ์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8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พฤติกรรมที่พึงประสงค์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8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กิจกรรม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8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แนวทางติดตามผลการดำเนินงาน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8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ตัวชี้วัด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262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สามัคคี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-  มีจิตอาสาช่วยเหลือกิจกรรมส่วนรวมของทางโรงพยาบาล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IT๙" panose="020B0500040200020003" pitchFamily="34" charset="-34"/>
                          <a:ea typeface="Times New Roman" panose="02020603050405020304" pitchFamily="18" charset="0"/>
                          <a:cs typeface="+mj-cs"/>
                        </a:rPr>
                        <a:t>- </a:t>
                      </a:r>
                      <a:r>
                        <a:rPr lang="th-TH" sz="2800" dirty="0">
                          <a:effectLst/>
                          <a:latin typeface="TH SarabunIT๙" panose="020B0500040200020003" pitchFamily="34" charset="-34"/>
                          <a:ea typeface="Times New Roman" panose="02020603050405020304" pitchFamily="18" charset="0"/>
                          <a:cs typeface="+mj-cs"/>
                        </a:rPr>
                        <a:t>มีความเป็นน้ำหนึ่งใจเดียวในหน่วยงาน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การเข้าร่วมงาน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H SarabunIT๙" panose="020B0500040200020003" pitchFamily="34" charset="-34"/>
                        <a:buChar char="-"/>
                      </a:pPr>
                      <a:r>
                        <a:rPr lang="th-TH" sz="2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ราชพิธี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H SarabunIT๙" panose="020B0500040200020003" pitchFamily="34" charset="-34"/>
                        <a:buChar char="-"/>
                      </a:pPr>
                      <a:r>
                        <a:rPr lang="th-TH" sz="2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อำเภอยิ้ม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H SarabunIT๙" panose="020B0500040200020003" pitchFamily="34" charset="-34"/>
                        <a:buChar char="-"/>
                      </a:pPr>
                      <a:r>
                        <a:rPr lang="th-TH" sz="2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พอ</a:t>
                      </a:r>
                      <a:r>
                        <a:rPr lang="en-US" sz="2800" dirty="0">
                          <a:effectLst/>
                          <a:latin typeface="TH SarabunIT๙" panose="020B0500040200020003" pitchFamily="34" charset="-34"/>
                          <a:ea typeface="Times New Roman" panose="02020603050405020304" pitchFamily="18" charset="0"/>
                          <a:cs typeface="+mj-cs"/>
                        </a:rPr>
                        <a:t>.</a:t>
                      </a:r>
                      <a:r>
                        <a:rPr lang="th-TH" sz="2800" dirty="0" err="1">
                          <a:effectLst/>
                          <a:latin typeface="TH SarabunIT๙" panose="020B0500040200020003" pitchFamily="34" charset="-34"/>
                          <a:ea typeface="Times New Roman" panose="02020603050405020304" pitchFamily="18" charset="0"/>
                          <a:cs typeface="+mj-cs"/>
                        </a:rPr>
                        <a:t>สว</a:t>
                      </a:r>
                      <a:r>
                        <a:rPr lang="en-US" sz="2800" dirty="0">
                          <a:effectLst/>
                          <a:latin typeface="TH SarabunIT๙" panose="020B0500040200020003" pitchFamily="34" charset="-34"/>
                          <a:ea typeface="Times New Roman" panose="02020603050405020304" pitchFamily="18" charset="0"/>
                          <a:cs typeface="+mj-cs"/>
                        </a:rPr>
                        <a:t>. 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H SarabunIT๙" panose="020B0500040200020003" pitchFamily="34" charset="-34"/>
                        <a:buChar char="-"/>
                      </a:pPr>
                      <a:r>
                        <a:rPr lang="th-TH" sz="2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งานจิตอาสาภายในรพ</a:t>
                      </a:r>
                      <a:r>
                        <a:rPr lang="en-US" sz="2800" dirty="0">
                          <a:effectLst/>
                          <a:latin typeface="TH SarabunIT๙" panose="020B0500040200020003" pitchFamily="34" charset="-34"/>
                          <a:ea typeface="Times New Roman" panose="02020603050405020304" pitchFamily="18" charset="0"/>
                          <a:cs typeface="+mj-cs"/>
                        </a:rPr>
                        <a:t>.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H SarabunIT๙" panose="020B0500040200020003" pitchFamily="34" charset="-34"/>
                        <a:buChar char="-"/>
                      </a:pPr>
                      <a:r>
                        <a:rPr lang="th-TH" sz="2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งานจิตอาสาภายนอกรพ</a:t>
                      </a:r>
                      <a:r>
                        <a:rPr lang="en-US" sz="2800" dirty="0">
                          <a:effectLst/>
                          <a:latin typeface="TH SarabunIT๙" panose="020B0500040200020003" pitchFamily="34" charset="-34"/>
                          <a:ea typeface="Times New Roman" panose="02020603050405020304" pitchFamily="18" charset="0"/>
                          <a:cs typeface="+mj-cs"/>
                        </a:rPr>
                        <a:t>.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IT๙" panose="020B0500040200020003" pitchFamily="34" charset="-34"/>
                          <a:ea typeface="Times New Roman" panose="02020603050405020304" pitchFamily="18" charset="0"/>
                          <a:cs typeface="+mj-cs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รายชื่อการเข้าร่วมงาน </a:t>
                      </a:r>
                      <a:br>
                        <a:rPr lang="th-TH" sz="2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</a:br>
                      <a:r>
                        <a:rPr lang="th-TH" sz="2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อย่างน้อย 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1</a:t>
                      </a:r>
                      <a:r>
                        <a:rPr lang="th-TH" sz="2800" dirty="0">
                          <a:effectLst/>
                          <a:latin typeface="TH SarabunIT๙" panose="020B0500040200020003" pitchFamily="34" charset="-34"/>
                          <a:ea typeface="Times New Roman" panose="02020603050405020304" pitchFamily="18" charset="0"/>
                          <a:cs typeface="+mj-cs"/>
                        </a:rPr>
                        <a:t>คน/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n-cs"/>
                        </a:rPr>
                        <a:t>1</a:t>
                      </a:r>
                      <a:r>
                        <a:rPr lang="th-TH" sz="2800" dirty="0">
                          <a:effectLst/>
                          <a:latin typeface="TH SarabunIT๙" panose="020B0500040200020003" pitchFamily="34" charset="-34"/>
                          <a:ea typeface="Times New Roman" panose="02020603050405020304" pitchFamily="18" charset="0"/>
                          <a:cs typeface="+mj-cs"/>
                        </a:rPr>
                        <a:t>งาน/ปี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H SarabunIT๙" panose="020B0500040200020003" pitchFamily="34" charset="-34"/>
                        <a:buChar char="-"/>
                      </a:pPr>
                      <a:r>
                        <a:rPr lang="th-TH" sz="2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ร้อยละการมีส่วนร่วมในกิจกรรมภายใน/ภายนอกโรงพยาบาลของบุคลากร 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H SarabunIT๙" panose="020B0500040200020003" pitchFamily="34" charset="-34"/>
                        <a:buChar char="-"/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H SarabunIT๙" panose="020B0500040200020003" pitchFamily="34" charset="-34"/>
                        <a:buChar char="-"/>
                      </a:pPr>
                      <a:r>
                        <a:rPr lang="th-TH" sz="2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ไม่มีปัญหาการทะเลาะเบาะแว้งรุนแรงในหน่วยงาน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84094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graphicFrame>
        <p:nvGraphicFramePr>
          <p:cNvPr id="4" name="ตัวแทนเนื้อหา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86357670"/>
              </p:ext>
            </p:extLst>
          </p:nvPr>
        </p:nvGraphicFramePr>
        <p:xfrm>
          <a:off x="287382" y="156755"/>
          <a:ext cx="11521441" cy="6518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75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084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948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368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0038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94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อัตลักษณ์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พฤติกรรมที่พึงประสงค์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กิจกรรม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8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แนวทางติดตามผลการดำเนินงาน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8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ตัวชี้วัด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2405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+mj-cs"/>
                        </a:rPr>
                        <a:t>มีวินัย</a:t>
                      </a:r>
                      <a:endParaRPr lang="en-US" sz="2800" b="1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+mj-cs"/>
                        </a:rPr>
                        <a:t>- </a:t>
                      </a:r>
                      <a:r>
                        <a:rPr lang="th-TH" sz="2800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+mj-cs"/>
                        </a:rPr>
                        <a:t>มาปฏิบัติงานต่อเวลานัดหมาย  เช่น  เข้าร่วมประชุมก่อนถึงเวลาประชุมและเลิกประชุมพร้อมเพรียงกัน</a:t>
                      </a:r>
                      <a:endParaRPr lang="en-US" sz="28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+mj-cs"/>
                        </a:rPr>
                        <a:t>- </a:t>
                      </a:r>
                      <a:r>
                        <a:rPr lang="th-TH" sz="2800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+mj-cs"/>
                        </a:rPr>
                        <a:t>ไม่เปิด</a:t>
                      </a:r>
                      <a:r>
                        <a:rPr lang="th-TH" sz="2800" dirty="0" err="1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+mj-cs"/>
                        </a:rPr>
                        <a:t>แอร์</a:t>
                      </a:r>
                      <a:r>
                        <a:rPr lang="th-TH" sz="2800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+mj-cs"/>
                        </a:rPr>
                        <a:t>ก่อนเวลาที่กำหนดปิดเครื่องใช้ไฟฟ้าที่ไม่จำเป็นหรือเลิกใช้งาน</a:t>
                      </a:r>
                      <a:endParaRPr lang="en-US" sz="28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+mj-cs"/>
                        </a:rPr>
                        <a:t>-</a:t>
                      </a:r>
                      <a:r>
                        <a:rPr lang="th-TH" sz="2800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+mj-cs"/>
                        </a:rPr>
                        <a:t>ลงรายงานความเสี่ยงทุกครั้งทีพบ </a:t>
                      </a:r>
                      <a:r>
                        <a:rPr lang="th-TH" sz="2800" b="1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+mj-cs"/>
                        </a:rPr>
                        <a:t> </a:t>
                      </a:r>
                      <a:endParaRPr lang="en-US" sz="28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H SarabunIT๙" panose="020B0500040200020003" pitchFamily="34" charset="-34"/>
                        <a:buChar char="-"/>
                      </a:pPr>
                      <a:r>
                        <a:rPr lang="th-TH" sz="2800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+mj-cs"/>
                        </a:rPr>
                        <a:t>ลงชื่อปฏิบัติงาน   ที่ส่วนกลางและที่ฝ่ายอย่างสม่ำเสมอ </a:t>
                      </a:r>
                      <a:endParaRPr lang="en-US" sz="28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H SarabunIT๙" panose="020B0500040200020003" pitchFamily="34" charset="-34"/>
                        <a:buChar char="-"/>
                      </a:pPr>
                      <a:r>
                        <a:rPr lang="th-TH" sz="2800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+mj-cs"/>
                        </a:rPr>
                        <a:t>ประกาศระเบียบการแต่งกาย </a:t>
                      </a:r>
                      <a:endParaRPr lang="en-US" sz="28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H SarabunIT๙" panose="020B0500040200020003" pitchFamily="34" charset="-34"/>
                        <a:buChar char="-"/>
                      </a:pPr>
                      <a:r>
                        <a:rPr lang="th-TH" sz="2800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+mj-cs"/>
                        </a:rPr>
                        <a:t>ประกาศมาตรการการใช้เครื่องไฟฟ้า </a:t>
                      </a:r>
                      <a:endParaRPr lang="en-US" sz="28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H SarabunIT๙" panose="020B0500040200020003" pitchFamily="34" charset="-34"/>
                        <a:buChar char="-"/>
                      </a:pPr>
                      <a:r>
                        <a:rPr lang="th-TH" sz="2800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+mj-cs"/>
                        </a:rPr>
                        <a:t>ประกาศมาตรการ การห้ามสูบบุหรี่ในโรงพยาบาล</a:t>
                      </a:r>
                      <a:endParaRPr lang="en-US" sz="28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+mj-cs"/>
                        </a:rPr>
                        <a:t> </a:t>
                      </a:r>
                      <a:endParaRPr lang="en-US" sz="28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+mj-cs"/>
                        </a:rPr>
                        <a:t>สรุปผลการลงชื่อปฏิบัติงานของแต่ละฝ่ายประจำเดือน </a:t>
                      </a:r>
                      <a:endParaRPr lang="en-US" sz="28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H SarabunIT๙" panose="020B0500040200020003" pitchFamily="34" charset="-34"/>
                        <a:buChar char="-"/>
                      </a:pPr>
                      <a:r>
                        <a:rPr lang="th-TH" sz="2800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+mj-cs"/>
                        </a:rPr>
                        <a:t>ร้อยละของเจ้าหน้าที่มาปฏิบัติงานตรงเวลา </a:t>
                      </a:r>
                      <a:endParaRPr lang="en-US" sz="28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H SarabunIT๙" panose="020B0500040200020003" pitchFamily="34" charset="-34"/>
                        <a:buChar char="-"/>
                      </a:pPr>
                      <a:r>
                        <a:rPr lang="th-TH" sz="2800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+mj-cs"/>
                        </a:rPr>
                        <a:t>ร้อยละของผลงานตามตัวชี้วัด</a:t>
                      </a:r>
                      <a:endParaRPr lang="en-US" sz="28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H SarabunIT๙" panose="020B0500040200020003" pitchFamily="34" charset="-34"/>
                        <a:buChar char="-"/>
                      </a:pPr>
                      <a:r>
                        <a:rPr lang="th-TH" sz="2800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+mj-cs"/>
                        </a:rPr>
                        <a:t>จำนวนข้อร้องเรียนพฤติกรรมบริการลดลง </a:t>
                      </a:r>
                      <a:endParaRPr lang="en-US" sz="28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H SarabunIT๙" panose="020B0500040200020003" pitchFamily="34" charset="-34"/>
                        <a:buChar char="-"/>
                      </a:pPr>
                      <a:r>
                        <a:rPr lang="th-TH" sz="2800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+mj-cs"/>
                        </a:rPr>
                        <a:t>จำนวนรายงานความเสี่ยงของแต่ละฝ่าย </a:t>
                      </a:r>
                      <a:endParaRPr lang="en-US" sz="28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H SarabunIT๙" panose="020B0500040200020003" pitchFamily="34" charset="-34"/>
                        <a:buChar char="-"/>
                      </a:pPr>
                      <a:r>
                        <a:rPr lang="th-TH" sz="2800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+mj-cs"/>
                        </a:rPr>
                        <a:t>จำนวนผู้สูบบุหรี่ในโรงพยาบาล  </a:t>
                      </a:r>
                      <a:endParaRPr lang="en-US" sz="28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75103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ัวแทนเนื้อหา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15510009"/>
              </p:ext>
            </p:extLst>
          </p:nvPr>
        </p:nvGraphicFramePr>
        <p:xfrm>
          <a:off x="647700" y="631824"/>
          <a:ext cx="10896600" cy="4930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41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241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241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241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861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อัตลักษณ์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พฤติกรรมที่พึงประสงค์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กิจกรรม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ตัวชี้วัด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4462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+mj-cs"/>
                        </a:rPr>
                        <a:t>เป้าหมายกระทรวงสาธารณสุข </a:t>
                      </a:r>
                      <a:endParaRPr lang="en-US" sz="3200" b="1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+mj-cs"/>
                        </a:rPr>
                        <a:t>ประชาชนสุขภาพดี</a:t>
                      </a:r>
                      <a:endParaRPr lang="en-US" sz="32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+mj-cs"/>
                        </a:rPr>
                        <a:t>เจ้าหน้าที่มีความสุข</a:t>
                      </a:r>
                      <a:endParaRPr lang="en-US" sz="32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+mj-cs"/>
                        </a:rPr>
                        <a:t>ระบบสุขภาพยั่งยืน </a:t>
                      </a:r>
                      <a:endParaRPr lang="en-US" sz="32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+mj-cs"/>
                        </a:rPr>
                        <a:t> </a:t>
                      </a:r>
                      <a:endParaRPr lang="en-US" sz="32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+mj-cs"/>
                        </a:rPr>
                        <a:t>ประเมินความพึงพอใจ</a:t>
                      </a:r>
                      <a:endParaRPr lang="en-US" sz="32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H SarabunIT๙" panose="020B0500040200020003" pitchFamily="34" charset="-34"/>
                        <a:buChar char="-"/>
                      </a:pPr>
                      <a:r>
                        <a:rPr lang="th-TH" sz="3200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+mj-cs"/>
                        </a:rPr>
                        <a:t>ผู้รับบริการ</a:t>
                      </a:r>
                      <a:endParaRPr lang="en-US" sz="32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H SarabunIT๙" panose="020B0500040200020003" pitchFamily="34" charset="-34"/>
                        <a:buChar char="-"/>
                      </a:pPr>
                      <a:r>
                        <a:rPr lang="th-TH" sz="3200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+mj-cs"/>
                        </a:rPr>
                        <a:t>บุคลากร </a:t>
                      </a:r>
                      <a:endParaRPr lang="en-US" sz="32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H SarabunIT๙" panose="020B0500040200020003" pitchFamily="34" charset="-34"/>
                        <a:buChar char="-"/>
                      </a:pPr>
                      <a:r>
                        <a:rPr lang="th-TH" sz="3200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+mj-cs"/>
                        </a:rPr>
                        <a:t>ระดับความพึงพอใจของผู้รับบริการ</a:t>
                      </a:r>
                      <a:endParaRPr lang="en-US" sz="32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H SarabunIT๙" panose="020B0500040200020003" pitchFamily="34" charset="-34"/>
                        <a:buChar char="-"/>
                      </a:pPr>
                      <a:r>
                        <a:rPr lang="th-TH" sz="3200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+mj-cs"/>
                        </a:rPr>
                        <a:t>ผลการประเมินความสุขผู้ให้บริการ </a:t>
                      </a:r>
                      <a:endParaRPr lang="en-US" sz="32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+mj-cs"/>
                        </a:rPr>
                        <a:t> </a:t>
                      </a:r>
                      <a:endParaRPr lang="en-US" sz="32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+mj-cs"/>
                        </a:rPr>
                        <a:t> </a:t>
                      </a:r>
                      <a:endParaRPr lang="en-US" sz="32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20770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12703628"/>
              </p:ext>
            </p:extLst>
          </p:nvPr>
        </p:nvGraphicFramePr>
        <p:xfrm>
          <a:off x="527050" y="1074738"/>
          <a:ext cx="11264899" cy="5467350"/>
        </p:xfrm>
        <a:graphic>
          <a:graphicData uri="http://schemas.openxmlformats.org/drawingml/2006/table">
            <a:tbl>
              <a:tblPr/>
              <a:tblGrid>
                <a:gridCol w="9348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3300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 marL="203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ลำดับ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กิจกรรม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๑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3200" marR="0" lvl="0" indent="-203200" algn="l" defTabSz="914400" rtl="0" eaLnBrk="1" fontAlgn="base" latinLnBrk="0" hangingPunct="1">
                        <a:lnSpc>
                          <a:spcPts val="18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โครงการออกกำลังกายเพื่อสุขภาพ</a:t>
                      </a:r>
                    </a:p>
                    <a:p>
                      <a:pPr marL="203200" marR="0" lvl="0" indent="-203200" algn="l" defTabSz="914400" rtl="0" eaLnBrk="1" fontAlgn="base" latinLnBrk="0" hangingPunct="1">
                        <a:lnSpc>
                          <a:spcPts val="18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๑.๑  ออกกำลังกายโดยวิธีโยคะ เต้นแอโร</a:t>
                      </a:r>
                      <a:r>
                        <a:rPr kumimoji="0" lang="th-TH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บิก</a:t>
                      </a: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</a:t>
                      </a:r>
                      <a:r>
                        <a:rPr kumimoji="0" lang="th-TH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เป</a:t>
                      </a: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ตอง </a:t>
                      </a:r>
                      <a:r>
                        <a:rPr kumimoji="0" lang="th-TH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บาสโลป</a:t>
                      </a: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ตะกร้อ แบดมินตัน ๑.๒กิจกรรมกีฬาสีภายในโรงพยาบาล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๒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3200" marR="0" lvl="0" indent="-203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โครงการเกษตรพอเพียง</a:t>
                      </a:r>
                    </a:p>
                    <a:p>
                      <a:pPr marL="203200" marR="0" lvl="0" indent="-203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๒.๑ สมาซิกร่วมกันจัดหาเมล็ดพันธุและปลกพืชผักสวนครัว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๓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3200" marR="0" lvl="0" indent="-203200" algn="l" defTabSz="914400" rtl="0" eaLnBrk="1" fontAlgn="base" latinLnBrk="0" hangingPunct="1">
                        <a:lnSpc>
                          <a:spcPts val="18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 โครงการดนตรีเพื่อสุขภาพ </a:t>
                      </a:r>
                    </a:p>
                    <a:p>
                      <a:pPr marL="203200" marR="0" lvl="0" indent="-203200" algn="l" defTabSz="914400" rtl="0" eaLnBrk="1" fontAlgn="base" latinLnBrk="0" hangingPunct="1">
                        <a:lnSpc>
                          <a:spcPts val="18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  ๓.๑ สมาซิกซมรม</a:t>
                      </a:r>
                      <a:r>
                        <a:rPr kumimoji="0" lang="th-TH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ร่วมการฝึกซ้อม </a:t>
                      </a:r>
                      <a:endParaRPr kumimoji="0" lang="th-TH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  <a:p>
                      <a:pPr marL="203200" marR="0" lvl="0" indent="-203200" algn="l" defTabSz="914400" rtl="0" eaLnBrk="1" fontAlgn="base" latinLnBrk="0" hangingPunct="1">
                        <a:lnSpc>
                          <a:spcPts val="18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  ๓.๒ จัดแสดงในงานกิจกรรมของโรงพยาบาล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816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4</a:t>
                      </a:r>
                      <a:endParaRPr kumimoji="0" lang="th-TH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3200" marR="0" lvl="0" indent="-20320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โครงการเสริมสร้างขวัญกำลังใจวันเกิดบุคลากร</a:t>
                      </a:r>
                    </a:p>
                    <a:p>
                      <a:pPr marL="203200" marR="0" lvl="0" indent="-20320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๔.๑ จัดกิจกรรมห่อข้าวมารับประทานอาหารเที่ยงร่วมกันเดือนละครั้ง </a:t>
                      </a:r>
                    </a:p>
                    <a:p>
                      <a:pPr marL="203200" marR="0" lvl="0" indent="-20320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๔.๒ มอบการ์ดให้แก่บุคลากรที่เกิดในแต่ละเดือน </a:t>
                      </a:r>
                    </a:p>
                    <a:p>
                      <a:pPr marL="203200" marR="0" lvl="0" indent="-20320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๔.๓ เป่าเค้กวันประจำเดือนร่วมกัน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27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๕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3200" marR="0" lvl="0" indent="-20320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โครงการ</a:t>
                      </a:r>
                      <a:r>
                        <a:rPr kumimoji="0" lang="th-TH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บุคลากรดีเด่น</a:t>
                      </a: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ประจำเดือน (</a:t>
                      </a:r>
                      <a:r>
                        <a:rPr kumimoji="0" lang="th-TH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คนดีศรี</a:t>
                      </a: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ทุ่งเขาหลวง)</a:t>
                      </a:r>
                    </a:p>
                    <a:p>
                      <a:pPr marL="203200" marR="0" lvl="0" indent="-20320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โดยการคัดเสือกเป็นการโหวตจากบุคลากรทั้งโรงพยาบาล โดยมีเกณฑ์การโหวต ดังนี้ </a:t>
                      </a:r>
                    </a:p>
                    <a:p>
                      <a:pPr marL="203200" marR="0" lvl="0" indent="-20320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๔.๑ พฤติกรรม</a:t>
                      </a:r>
                      <a:r>
                        <a:rPr kumimoji="0" lang="th-TH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การช่วยเหลือ มีน้ำใจ</a:t>
                      </a: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ต่อเพื่อนร่วมงานและองค์กร </a:t>
                      </a:r>
                    </a:p>
                    <a:p>
                      <a:pPr marL="203200" marR="0" lvl="0" indent="-20320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๔.๒ พฤติกรรมและทัศนคติ</a:t>
                      </a:r>
                      <a:r>
                        <a:rPr kumimoji="0" lang="th-TH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ที่ดีต่อ</a:t>
                      </a: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องค์กร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๖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3200" marR="0" lvl="0" indent="-203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13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โรงพยาบาลสีขาว</a:t>
                      </a:r>
                    </a:p>
                    <a:p>
                      <a:pPr marL="203200" marR="0" lvl="0" indent="-203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๖.๑ เน้นยํ้าการเป็นโรงพยาบาล ปลอดยาเสพติด ปลอดการพนัน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3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๗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3200" marR="0" lvl="0" indent="-203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13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ธรรมะเพื่อส่งเสริมกำลังใจ</a:t>
                      </a:r>
                    </a:p>
                    <a:p>
                      <a:pPr marL="203200" marR="0" lvl="0" indent="-203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๗.๑ มีหลักธรรม ข้อปฏิบัติ</a:t>
                      </a:r>
                      <a:r>
                        <a:rPr kumimoji="0" lang="th-TH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ที่ดี </a:t>
                      </a: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ที่ทำให้บุคลากรมี</a:t>
                      </a:r>
                      <a:r>
                        <a:rPr kumimoji="0" lang="th-TH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การใช้ชีวิต</a:t>
                      </a: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และการปฏิบัติงาน</a:t>
                      </a:r>
                      <a:r>
                        <a:rPr kumimoji="0" lang="th-TH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ที่ดี</a:t>
                      </a:r>
                      <a:endParaRPr kumimoji="0" lang="th-TH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768600" y="161925"/>
            <a:ext cx="6781800" cy="739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Aft>
                <a:spcPts val="425"/>
              </a:spcAft>
            </a:pP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แผนงานของคณะกรรมการพัฒนาโรงพยาบาลคุณธรรม โรงพยาบาลทุ่งเขาหลวง</a:t>
            </a:r>
          </a:p>
          <a:p>
            <a:pPr algn="ctr" eaLnBrk="1" hangingPunct="1"/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ประจำปีงบประมาณ </a:t>
            </a:r>
            <a:r>
              <a:rPr lang="th-TH" sz="20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๒๕๖3</a:t>
            </a:r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5019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1800" y="136525"/>
            <a:ext cx="10515600" cy="1325563"/>
          </a:xfrm>
          <a:solidFill>
            <a:schemeClr val="accent2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txBody>
          <a:bodyPr/>
          <a:lstStyle/>
          <a:p>
            <a:pPr algn="ctr"/>
            <a:r>
              <a:rPr lang="th-TH" b="1" dirty="0" err="1">
                <a:latin typeface="Browallia New" panose="020B0604020202020204" pitchFamily="34" charset="-34"/>
              </a:rPr>
              <a:t>ประกาศอัต</a:t>
            </a:r>
            <a:r>
              <a:rPr lang="th-TH" b="1" dirty="0">
                <a:latin typeface="Browallia New" panose="020B0604020202020204" pitchFamily="34" charset="-34"/>
              </a:rPr>
              <a:t>ลักษณ์โรงพยาบาล </a:t>
            </a:r>
            <a:br>
              <a:rPr lang="th-TH" b="1" dirty="0">
                <a:latin typeface="Browallia New" panose="020B0604020202020204" pitchFamily="34" charset="-34"/>
              </a:rPr>
            </a:br>
            <a:r>
              <a:rPr lang="th-TH" b="1" dirty="0">
                <a:latin typeface="Browallia New" panose="020B0604020202020204" pitchFamily="34" charset="-34"/>
              </a:rPr>
              <a:t>และประกาศพฤติกรรมบ่งชี้ของหน่วยงาน</a:t>
            </a:r>
          </a:p>
        </p:txBody>
      </p:sp>
      <p:sp>
        <p:nvSpPr>
          <p:cNvPr id="4" name="กล่องข้อความ 3"/>
          <p:cNvSpPr txBox="1"/>
          <p:nvPr/>
        </p:nvSpPr>
        <p:spPr>
          <a:xfrm>
            <a:off x="480520" y="1684156"/>
            <a:ext cx="7749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th-TH" sz="3200" b="1" dirty="0" err="1" smtClean="0">
                <a:solidFill>
                  <a:srgbClr val="0000FF"/>
                </a:solidFill>
                <a:latin typeface="Browallia New" panose="020B0604020202020204" pitchFamily="34" charset="-34"/>
                <a:cs typeface="+mj-cs"/>
              </a:rPr>
              <a:t>ประกาศใช้อัต</a:t>
            </a:r>
            <a:r>
              <a:rPr lang="th-TH" sz="3200" b="1" dirty="0" smtClean="0">
                <a:solidFill>
                  <a:srgbClr val="0000FF"/>
                </a:solidFill>
                <a:latin typeface="Browallia New" panose="020B0604020202020204" pitchFamily="34" charset="-34"/>
                <a:cs typeface="+mj-cs"/>
              </a:rPr>
              <a:t>ลักษณ์ เมื่อวันที่</a:t>
            </a:r>
            <a:r>
              <a:rPr lang="en-US" sz="3200" b="1" dirty="0" smtClean="0">
                <a:solidFill>
                  <a:srgbClr val="0000FF"/>
                </a:solidFill>
                <a:latin typeface="Browallia New" panose="020B0604020202020204" pitchFamily="34" charset="-34"/>
                <a:cs typeface="+mj-cs"/>
              </a:rPr>
              <a:t>11 </a:t>
            </a:r>
            <a:r>
              <a:rPr lang="th-TH" sz="3200" b="1" dirty="0">
                <a:solidFill>
                  <a:srgbClr val="0000FF"/>
                </a:solidFill>
                <a:latin typeface="Browallia New" panose="020B0604020202020204" pitchFamily="34" charset="-34"/>
                <a:cs typeface="+mj-cs"/>
              </a:rPr>
              <a:t>สิงหาคม </a:t>
            </a:r>
            <a:r>
              <a:rPr lang="en-US" sz="3200" b="1" dirty="0">
                <a:solidFill>
                  <a:srgbClr val="0000FF"/>
                </a:solidFill>
                <a:latin typeface="Browallia New" panose="020B0604020202020204" pitchFamily="34" charset="-34"/>
                <a:cs typeface="+mj-cs"/>
              </a:rPr>
              <a:t>2560 </a:t>
            </a:r>
            <a:endParaRPr lang="th-TH" sz="3200" b="1" dirty="0">
              <a:solidFill>
                <a:srgbClr val="0000FF"/>
              </a:solidFill>
              <a:latin typeface="Browallia New" panose="020B0604020202020204" pitchFamily="34" charset="-34"/>
              <a:cs typeface="+mj-cs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23012" y="2534194"/>
            <a:ext cx="3568988" cy="4323806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547257"/>
            <a:ext cx="5016137" cy="4310743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0057" y="2534194"/>
            <a:ext cx="3575025" cy="432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4106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ตัวแทนเนื้อหา 3"/>
          <p:cNvPicPr>
            <a:picLocks noChangeAspect="1"/>
          </p:cNvPicPr>
          <p:nvPr/>
        </p:nvPicPr>
        <p:blipFill rotWithShape="1">
          <a:blip r:embed="rId2" cstate="print"/>
          <a:srcRect t="9170" r="13367" b="23368"/>
          <a:stretch/>
        </p:blipFill>
        <p:spPr>
          <a:xfrm>
            <a:off x="6851374" y="14408"/>
            <a:ext cx="4944650" cy="6843592"/>
          </a:xfrm>
          <a:prstGeom prst="rect">
            <a:avLst/>
          </a:prstGeom>
        </p:spPr>
      </p:pic>
      <p:sp>
        <p:nvSpPr>
          <p:cNvPr id="8" name="กล่องข้อความ 7"/>
          <p:cNvSpPr txBox="1"/>
          <p:nvPr/>
        </p:nvSpPr>
        <p:spPr>
          <a:xfrm>
            <a:off x="609600" y="2067339"/>
            <a:ext cx="5844209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cs typeface="+mj-cs"/>
              </a:rPr>
              <a:t>ประกาศมาตรการและระเบียบ โรงพยาบาลทุ่งเขาหลวง </a:t>
            </a:r>
            <a:br>
              <a:rPr lang="th-TH" dirty="0">
                <a:cs typeface="+mj-cs"/>
              </a:rPr>
            </a:br>
            <a:r>
              <a:rPr lang="th-TH" dirty="0">
                <a:cs typeface="+mj-cs"/>
              </a:rPr>
              <a:t>       </a:t>
            </a:r>
            <a:r>
              <a:rPr lang="en-US" dirty="0">
                <a:cs typeface="+mj-cs"/>
              </a:rPr>
              <a:t>1 </a:t>
            </a:r>
            <a:r>
              <a:rPr lang="th-TH" dirty="0">
                <a:cs typeface="+mj-cs"/>
              </a:rPr>
              <a:t>พฤศจิกายน </a:t>
            </a:r>
            <a:r>
              <a:rPr lang="en-US" dirty="0">
                <a:cs typeface="+mj-cs"/>
              </a:rPr>
              <a:t>2560 </a:t>
            </a:r>
            <a:endParaRPr lang="th-TH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702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ม้วนกระดาษแนวนอน 8"/>
          <p:cNvSpPr/>
          <p:nvPr/>
        </p:nvSpPr>
        <p:spPr>
          <a:xfrm>
            <a:off x="339634" y="182880"/>
            <a:ext cx="2534194" cy="1802675"/>
          </a:xfrm>
          <a:prstGeom prst="horizontalScroll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475797"/>
            <a:ext cx="3049451" cy="1325563"/>
          </a:xfrm>
        </p:spPr>
        <p:txBody>
          <a:bodyPr/>
          <a:lstStyle/>
          <a:p>
            <a:pPr algn="ctr"/>
            <a:r>
              <a:rPr lang="th-TH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owallia New" panose="020B0604020202020204" pitchFamily="34" charset="-34"/>
              </a:rPr>
              <a:t>ซื่อสัตย์</a:t>
            </a:r>
            <a:r>
              <a:rPr lang="th-TH" sz="5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213463" y="485319"/>
            <a:ext cx="8752114" cy="11462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มีความโปร่งใสในการจัดซื้อจัดจ้าง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  <a:p>
            <a:pPr>
              <a:lnSpc>
                <a:spcPct val="107000"/>
              </a:lnSpc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Times New Roman" panose="02020603050405020304" pitchFamily="18" charset="0"/>
                <a:cs typeface="+mj-cs"/>
              </a:rPr>
              <a:t>มีเอกสารหรือบอร์ดประชาสัมพันธ์ในการจัดซื้อจัดจ้างที่สามารถตรวจสอบได้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591"/>
          <a:stretch/>
        </p:blipFill>
        <p:spPr>
          <a:xfrm>
            <a:off x="1031967" y="1972491"/>
            <a:ext cx="9622782" cy="4582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42458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4875"/>
          </a:xfrm>
        </p:spPr>
        <p:txBody>
          <a:bodyPr>
            <a:normAutofit fontScale="90000"/>
          </a:bodyPr>
          <a:lstStyle/>
          <a:p>
            <a:pPr>
              <a:buFont typeface="Wingdings" pitchFamily="2" charset="2"/>
              <a:buChar char="v"/>
            </a:pPr>
            <a:r>
              <a:rPr lang="th-TH" dirty="0">
                <a:latin typeface="Calibri" panose="020F0502020204030204" pitchFamily="34" charset="0"/>
                <a:ea typeface="Times New Roman" panose="02020603050405020304" pitchFamily="18" charset="0"/>
                <a:cs typeface="TH SarabunIT๙" panose="020B0500040200020003" pitchFamily="34" charset="-34"/>
              </a:rPr>
              <a:t>กิจกรรม 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H SarabunIT๙" panose="020B0500040200020003" pitchFamily="34" charset="-34"/>
              </a:rPr>
              <a:t>:  </a:t>
            </a:r>
            <a:r>
              <a:rPr lang="th-TH" dirty="0">
                <a:latin typeface="Calibri" panose="020F0502020204030204" pitchFamily="34" charset="0"/>
                <a:ea typeface="Times New Roman" panose="02020603050405020304" pitchFamily="18" charset="0"/>
                <a:cs typeface="TH SarabunIT๙" panose="020B0500040200020003" pitchFamily="34" charset="-34"/>
              </a:rPr>
              <a:t>ประหยัดวัสดุสำนักงาน อุปกรณ์ในหน่วยงาน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/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</a:br>
            <a:endParaRPr lang="th-TH" dirty="0"/>
          </a:p>
        </p:txBody>
      </p:sp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10487699"/>
              </p:ext>
            </p:extLst>
          </p:nvPr>
        </p:nvGraphicFramePr>
        <p:xfrm>
          <a:off x="444500" y="1522508"/>
          <a:ext cx="10401299" cy="41094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012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937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Browallia New" panose="020B0604020202020204" pitchFamily="34" charset="-34"/>
                          <a:cs typeface="+mj-cs"/>
                        </a:rPr>
                        <a:t> </a:t>
                      </a:r>
                      <a:r>
                        <a:rPr lang="th-TH" sz="3600" dirty="0" err="1">
                          <a:effectLst/>
                          <a:latin typeface="Browallia New" panose="020B0604020202020204" pitchFamily="34" charset="-34"/>
                          <a:cs typeface="+mj-cs"/>
                        </a:rPr>
                        <a:t>ผลงานอัต</a:t>
                      </a:r>
                      <a:r>
                        <a:rPr lang="th-TH" sz="3600" dirty="0">
                          <a:effectLst/>
                          <a:latin typeface="Browallia New" panose="020B0604020202020204" pitchFamily="34" charset="-34"/>
                          <a:cs typeface="+mj-cs"/>
                        </a:rPr>
                        <a:t>ลักษณ์</a:t>
                      </a:r>
                      <a:r>
                        <a:rPr lang="th-TH" sz="3600" baseline="0" dirty="0">
                          <a:effectLst/>
                          <a:latin typeface="Browallia New" panose="020B0604020202020204" pitchFamily="34" charset="-34"/>
                          <a:cs typeface="+mj-cs"/>
                        </a:rPr>
                        <a:t> ซื่อสัตย์    </a:t>
                      </a:r>
                      <a:endParaRPr lang="en-US" sz="3600" dirty="0">
                        <a:effectLst/>
                        <a:latin typeface="Browallia New" panose="020B0604020202020204" pitchFamily="34" charset="-34"/>
                        <a:cs typeface="+mj-cs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600" dirty="0">
                          <a:effectLst/>
                          <a:latin typeface="Browallia New" panose="020B0604020202020204" pitchFamily="34" charset="-34"/>
                          <a:cs typeface="+mj-cs"/>
                        </a:rPr>
                        <a:t>ค่าไฟฟ้าลดลงร้อยละ </a:t>
                      </a:r>
                      <a:r>
                        <a:rPr lang="en-US" sz="3600" dirty="0">
                          <a:effectLst/>
                          <a:latin typeface="Browallia New" panose="020B0604020202020204" pitchFamily="34" charset="-34"/>
                          <a:cs typeface="+mj-cs"/>
                        </a:rPr>
                        <a:t>25 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600" dirty="0">
                          <a:effectLst/>
                          <a:latin typeface="Browallia New" panose="020B0604020202020204" pitchFamily="34" charset="-34"/>
                          <a:cs typeface="+mj-cs"/>
                        </a:rPr>
                        <a:t>ค่าไฟเฉลี่ยเดือนละ </a:t>
                      </a:r>
                      <a:r>
                        <a:rPr lang="en-US" sz="3600" dirty="0">
                          <a:effectLst/>
                          <a:latin typeface="Browallia New" panose="020B0604020202020204" pitchFamily="34" charset="-34"/>
                          <a:cs typeface="+mj-cs"/>
                        </a:rPr>
                        <a:t>59,851.11 </a:t>
                      </a:r>
                      <a:r>
                        <a:rPr lang="th-TH" sz="3600" dirty="0">
                          <a:effectLst/>
                          <a:latin typeface="Browallia New" panose="020B0604020202020204" pitchFamily="34" charset="-34"/>
                          <a:cs typeface="+mj-cs"/>
                        </a:rPr>
                        <a:t>บาท </a:t>
                      </a:r>
                      <a:endParaRPr lang="en-US" sz="3600" dirty="0">
                        <a:effectLst/>
                        <a:latin typeface="Browallia New" panose="020B0604020202020204" pitchFamily="34" charset="-34"/>
                        <a:cs typeface="+mj-cs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600" dirty="0">
                          <a:effectLst/>
                          <a:latin typeface="Browallia New" panose="020B0604020202020204" pitchFamily="34" charset="-34"/>
                          <a:cs typeface="+mj-cs"/>
                        </a:rPr>
                        <a:t>จากเดิมเฉลี่ยเดือนละ </a:t>
                      </a:r>
                      <a:r>
                        <a:rPr lang="en-US" sz="3600" dirty="0">
                          <a:effectLst/>
                          <a:latin typeface="Browallia New" panose="020B0604020202020204" pitchFamily="34" charset="-34"/>
                          <a:cs typeface="+mj-cs"/>
                        </a:rPr>
                        <a:t>80,752.56 </a:t>
                      </a:r>
                      <a:r>
                        <a:rPr lang="th-TH" sz="3600" dirty="0">
                          <a:effectLst/>
                          <a:latin typeface="Browallia New" panose="020B0604020202020204" pitchFamily="34" charset="-34"/>
                          <a:cs typeface="+mj-cs"/>
                        </a:rPr>
                        <a:t>บาท </a:t>
                      </a:r>
                      <a:endParaRPr lang="en-US" sz="3600" dirty="0">
                        <a:effectLst/>
                        <a:latin typeface="Browallia New" panose="020B0604020202020204" pitchFamily="34" charset="-34"/>
                        <a:cs typeface="+mj-cs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Browallia New" panose="020B0604020202020204" pitchFamily="34" charset="-34"/>
                          <a:cs typeface="+mj-cs"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600" dirty="0">
                          <a:effectLst/>
                          <a:latin typeface="Browallia New" panose="020B0604020202020204" pitchFamily="34" charset="-34"/>
                          <a:cs typeface="+mj-cs"/>
                        </a:rPr>
                        <a:t>ค่าการสั่งซื้อวัสดุสิ้นเปลือง ลดลงร้อยละ  </a:t>
                      </a:r>
                      <a:r>
                        <a:rPr lang="en-US" sz="3600" dirty="0">
                          <a:effectLst/>
                          <a:latin typeface="Browallia New" panose="020B0604020202020204" pitchFamily="34" charset="-34"/>
                          <a:cs typeface="+mj-cs"/>
                        </a:rPr>
                        <a:t>69.66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136695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800101"/>
            <a:ext cx="10515600" cy="1651000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</a:pPr>
            <a:r>
              <a:rPr lang="th-TH" dirty="0"/>
              <a:t>สามัคคี    </a:t>
            </a:r>
            <a:br>
              <a:rPr lang="th-TH" dirty="0"/>
            </a:br>
            <a:r>
              <a:rPr lang="th-TH" dirty="0">
                <a:latin typeface="Calibri" panose="020F0502020204030204" pitchFamily="34" charset="0"/>
                <a:ea typeface="Times New Roman" panose="02020603050405020304" pitchFamily="18" charset="0"/>
                <a:cs typeface="TH SarabunIT๙" panose="020B0500040200020003" pitchFamily="34" charset="-34"/>
              </a:rPr>
              <a:t>-  มีจิตอาสาช่วยเหลือกิจกรรมส่วนรวมของทางโรงพยาบาล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/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dirty="0">
                <a:latin typeface="TH SarabunIT๙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- </a:t>
            </a:r>
            <a:r>
              <a:rPr lang="th-TH" dirty="0">
                <a:latin typeface="TH SarabunIT๙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มีความเป็นน้ำหนึ่งใจเดียวในหน่วยงาน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/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th-TH" dirty="0"/>
              <a:t>  </a:t>
            </a: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2225040" y="5676899"/>
            <a:ext cx="9509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กิจกรรม 5 ส. และร่วมกันปลูกต้นรวงผึ้ง ต้นประจำรัชกาลที่10</a:t>
            </a:r>
            <a:endParaRPr lang="th-TH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7" name="รูปภาพ 6" descr="25610726_๑๘๐๗๒๖_0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33259" y="2364992"/>
            <a:ext cx="3185161" cy="3189987"/>
          </a:xfrm>
          <a:prstGeom prst="rect">
            <a:avLst/>
          </a:prstGeom>
        </p:spPr>
      </p:pic>
      <p:pic>
        <p:nvPicPr>
          <p:cNvPr id="8" name="รูปภาพ 7" descr="11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9957" y="2362200"/>
            <a:ext cx="5381783" cy="322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2611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4200" y="927100"/>
            <a:ext cx="11087100" cy="1030288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</a:pPr>
            <a:r>
              <a:rPr lang="th-TH" dirty="0">
                <a:latin typeface="Calibri" panose="020F0502020204030204" pitchFamily="34" charset="0"/>
                <a:ea typeface="Times New Roman" panose="02020603050405020304" pitchFamily="18" charset="0"/>
              </a:rPr>
              <a:t>กิจกรรม 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:   </a:t>
            </a:r>
            <a:r>
              <a:rPr lang="th-TH" dirty="0">
                <a:latin typeface="Calibri" panose="020F0502020204030204" pitchFamily="34" charset="0"/>
                <a:ea typeface="Times New Roman" panose="02020603050405020304" pitchFamily="18" charset="0"/>
              </a:rPr>
              <a:t>การเข้าร่วมงานราชพิธี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th-TH" dirty="0">
                <a:latin typeface="Calibri" panose="020F0502020204030204" pitchFamily="34" charset="0"/>
                <a:ea typeface="Times New Roman" panose="02020603050405020304" pitchFamily="18" charset="0"/>
              </a:rPr>
              <a:t>อำเภอยิ้ม  พอ</a:t>
            </a:r>
            <a:r>
              <a:rPr lang="en-US" dirty="0">
                <a:latin typeface="TH SarabunIT๙" panose="020B0500040200020003" pitchFamily="34" charset="-34"/>
                <a:ea typeface="Times New Roman" panose="02020603050405020304" pitchFamily="18" charset="0"/>
              </a:rPr>
              <a:t>.</a:t>
            </a:r>
            <a:r>
              <a:rPr lang="th-TH" dirty="0" err="1">
                <a:latin typeface="TH SarabunIT๙" panose="020B0500040200020003" pitchFamily="34" charset="-34"/>
                <a:ea typeface="Times New Roman" panose="02020603050405020304" pitchFamily="18" charset="0"/>
              </a:rPr>
              <a:t>สว</a:t>
            </a:r>
            <a:r>
              <a:rPr lang="en-US" dirty="0">
                <a:latin typeface="TH SarabunIT๙" panose="020B0500040200020003" pitchFamily="34" charset="-34"/>
                <a:ea typeface="Times New Roman" panose="02020603050405020304" pitchFamily="18" charset="0"/>
              </a:rPr>
              <a:t>. </a:t>
            </a:r>
            <a:r>
              <a:rPr lang="th-TH" dirty="0">
                <a:latin typeface="Calibri" panose="020F0502020204030204" pitchFamily="34" charset="0"/>
                <a:ea typeface="Times New Roman" panose="02020603050405020304" pitchFamily="18" charset="0"/>
              </a:rPr>
              <a:t>งานจิตอาสาภายใน/</a:t>
            </a:r>
            <a:br>
              <a:rPr lang="th-TH" dirty="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th-TH" dirty="0">
                <a:latin typeface="Calibri" panose="020F0502020204030204" pitchFamily="34" charset="0"/>
                <a:ea typeface="Times New Roman" panose="02020603050405020304" pitchFamily="18" charset="0"/>
              </a:rPr>
              <a:t>                     และภายนอก รพ</a:t>
            </a:r>
            <a:r>
              <a:rPr lang="en-US" dirty="0">
                <a:latin typeface="TH SarabunIT๙" panose="020B0500040200020003" pitchFamily="34" charset="-34"/>
                <a:ea typeface="Times New Roman" panose="02020603050405020304" pitchFamily="18" charset="0"/>
              </a:rPr>
              <a:t>.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/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/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</a:br>
            <a:endParaRPr lang="th-TH" dirty="0"/>
          </a:p>
        </p:txBody>
      </p:sp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48019238"/>
              </p:ext>
            </p:extLst>
          </p:nvPr>
        </p:nvGraphicFramePr>
        <p:xfrm>
          <a:off x="584200" y="2106708"/>
          <a:ext cx="10401299" cy="22239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012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2239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3200" dirty="0" err="1">
                          <a:effectLst/>
                          <a:latin typeface="Browallia New" panose="020B0604020202020204" pitchFamily="34" charset="-34"/>
                          <a:ea typeface="Calibri" panose="020F0502020204030204" pitchFamily="34" charset="0"/>
                          <a:cs typeface="Browallia New" panose="020B0604020202020204" pitchFamily="34" charset="-34"/>
                        </a:rPr>
                        <a:t>ผลงานอัต</a:t>
                      </a:r>
                      <a:r>
                        <a:rPr lang="th-TH" sz="3200" dirty="0">
                          <a:effectLst/>
                          <a:latin typeface="Browallia New" panose="020B0604020202020204" pitchFamily="34" charset="-34"/>
                          <a:ea typeface="Calibri" panose="020F0502020204030204" pitchFamily="34" charset="0"/>
                          <a:cs typeface="Browallia New" panose="020B0604020202020204" pitchFamily="34" charset="-34"/>
                        </a:rPr>
                        <a:t>ลักษณ์  สามัคคี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3200" dirty="0">
                          <a:effectLst/>
                          <a:latin typeface="Browallia New" panose="020B0604020202020204" pitchFamily="34" charset="-34"/>
                          <a:ea typeface="Calibri" panose="020F0502020204030204" pitchFamily="34" charset="0"/>
                          <a:cs typeface="Browallia New" panose="020B0604020202020204" pitchFamily="34" charset="-34"/>
                        </a:rPr>
                        <a:t>บุคลากรเข้าร่วมกิจกรรมภายใน/ภายนอกโรงพยาบาล</a:t>
                      </a:r>
                      <a:r>
                        <a:rPr lang="th-TH" sz="3200" dirty="0">
                          <a:solidFill>
                            <a:schemeClr val="bg1"/>
                          </a:solidFill>
                          <a:effectLst/>
                          <a:latin typeface="Browallia New" panose="020B0604020202020204" pitchFamily="34" charset="-34"/>
                          <a:ea typeface="Calibri" panose="020F0502020204030204" pitchFamily="34" charset="0"/>
                          <a:cs typeface="Browallia New" panose="020B0604020202020204" pitchFamily="34" charset="-34"/>
                        </a:rPr>
                        <a:t>ร้อยละ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Browallia New" panose="020B0604020202020204" pitchFamily="34" charset="-34"/>
                          <a:ea typeface="Calibri" panose="020F0502020204030204" pitchFamily="34" charset="0"/>
                          <a:cs typeface="Browallia New" panose="020B0604020202020204" pitchFamily="34" charset="-34"/>
                        </a:rPr>
                        <a:t>    70 </a:t>
                      </a:r>
                      <a:r>
                        <a:rPr lang="th-TH" sz="3200" dirty="0">
                          <a:solidFill>
                            <a:srgbClr val="FF0000"/>
                          </a:solidFill>
                          <a:effectLst/>
                          <a:latin typeface="Browallia New" panose="020B0604020202020204" pitchFamily="34" charset="-34"/>
                          <a:ea typeface="Calibri" panose="020F0502020204030204" pitchFamily="34" charset="0"/>
                          <a:cs typeface="Browallia New" panose="020B0604020202020204" pitchFamily="34" charset="-34"/>
                        </a:rPr>
                        <a:t>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3200" b="1" kern="1200" dirty="0">
                          <a:solidFill>
                            <a:schemeClr val="lt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ไม่มีปัญหาการทะเลาะเบาะแว้งรุนแรงในหน่วยงาน</a:t>
                      </a:r>
                      <a:endParaRPr lang="en-US" sz="32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89017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18321" y="325368"/>
            <a:ext cx="10571921" cy="1722093"/>
          </a:xfr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th-TH" sz="4800" b="1" dirty="0">
                <a:ln w="10541" cmpd="sng">
                  <a:solidFill>
                    <a:srgbClr val="FF66CC"/>
                  </a:solidFill>
                  <a:prstDash val="solid"/>
                </a:ln>
                <a:solidFill>
                  <a:srgbClr val="FF66CC"/>
                </a:solidFill>
                <a:cs typeface="+mj-cs"/>
              </a:rPr>
              <a:t>โรงพยาบาลคุณธรรม</a:t>
            </a:r>
            <a:br>
              <a:rPr lang="th-TH" sz="4800" b="1" dirty="0">
                <a:ln w="10541" cmpd="sng">
                  <a:solidFill>
                    <a:srgbClr val="FF66CC"/>
                  </a:solidFill>
                  <a:prstDash val="solid"/>
                </a:ln>
                <a:solidFill>
                  <a:srgbClr val="FF66CC"/>
                </a:solidFill>
                <a:cs typeface="+mj-cs"/>
              </a:rPr>
            </a:br>
            <a:r>
              <a:rPr lang="th-TH" sz="4800" b="1" dirty="0">
                <a:ln w="10541" cmpd="sng">
                  <a:solidFill>
                    <a:srgbClr val="FF66CC"/>
                  </a:solidFill>
                  <a:prstDash val="solid"/>
                </a:ln>
                <a:solidFill>
                  <a:srgbClr val="FF66CC"/>
                </a:solidFill>
                <a:cs typeface="+mj-cs"/>
              </a:rPr>
              <a:t>โรงพยาบาลทุ่งเขาหลวง  อำเภอทุ่งเขาหลวง  จังหวัดร้อยเอ็ด</a:t>
            </a:r>
          </a:p>
        </p:txBody>
      </p:sp>
    </p:spTree>
    <p:extLst>
      <p:ext uri="{BB962C8B-B14F-4D97-AF65-F5344CB8AC3E}">
        <p14:creationId xmlns:p14="http://schemas.microsoft.com/office/powerpoint/2010/main" xmlns="" val="3264844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9415" y="0"/>
            <a:ext cx="4351867" cy="3314700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419600" cy="3314700"/>
          </a:xfrm>
          <a:prstGeom prst="rect">
            <a:avLst/>
          </a:prstGeom>
        </p:spPr>
      </p:pic>
      <p:pic>
        <p:nvPicPr>
          <p:cNvPr id="8" name="ตัวยึดเนื้อหา 7" descr="1 (1)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" y="3413759"/>
            <a:ext cx="4471610" cy="3349943"/>
          </a:xfrm>
        </p:spPr>
      </p:pic>
      <p:pic>
        <p:nvPicPr>
          <p:cNvPr id="9" name="รูปภาพ 8" descr="กีฬาสีรพ.2561_๑๙๐๑๐๓_00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26280" y="3314700"/>
            <a:ext cx="4594860" cy="3429000"/>
          </a:xfrm>
          <a:prstGeom prst="rect">
            <a:avLst/>
          </a:prstGeom>
        </p:spPr>
      </p:pic>
      <p:pic>
        <p:nvPicPr>
          <p:cNvPr id="10" name="รูปภาพ 9" descr="อบรมCorona virus_๒๐๐๒๑๔_019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92058" y="0"/>
            <a:ext cx="3622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658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ยึดเนื้อหา 3" descr="0.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7088" y="259080"/>
            <a:ext cx="3138884" cy="3070860"/>
          </a:xfrm>
        </p:spPr>
      </p:pic>
      <p:pic>
        <p:nvPicPr>
          <p:cNvPr id="5" name="รูปภาพ 4" descr="1 (4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29711" y="274320"/>
            <a:ext cx="3912209" cy="3068024"/>
          </a:xfrm>
          <a:prstGeom prst="rect">
            <a:avLst/>
          </a:prstGeom>
        </p:spPr>
      </p:pic>
      <p:pic>
        <p:nvPicPr>
          <p:cNvPr id="6" name="รูปภาพ 5" descr="20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23860" y="289560"/>
            <a:ext cx="3520440" cy="3068310"/>
          </a:xfrm>
          <a:prstGeom prst="rect">
            <a:avLst/>
          </a:prstGeom>
        </p:spPr>
      </p:pic>
      <p:pic>
        <p:nvPicPr>
          <p:cNvPr id="7" name="รูปภาพ 6" descr="25610726_๑๘๐๗๒๖_00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60" y="3459480"/>
            <a:ext cx="3156299" cy="2735580"/>
          </a:xfrm>
          <a:prstGeom prst="rect">
            <a:avLst/>
          </a:prstGeom>
        </p:spPr>
      </p:pic>
      <p:pic>
        <p:nvPicPr>
          <p:cNvPr id="8" name="รูปภาพ 7" descr="กีฬาสีรพ.2561_๑๙๐๑๐๓_008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63340" y="3474720"/>
            <a:ext cx="3863340" cy="2659380"/>
          </a:xfrm>
          <a:prstGeom prst="rect">
            <a:avLst/>
          </a:prstGeom>
        </p:spPr>
      </p:pic>
      <p:pic>
        <p:nvPicPr>
          <p:cNvPr id="9" name="รูปภาพ 8" descr="S__1289428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91221" y="3525718"/>
            <a:ext cx="3499739" cy="262362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480" y="169817"/>
            <a:ext cx="5908565" cy="2987675"/>
          </a:xfr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2185" y="174262"/>
            <a:ext cx="4845050" cy="6460067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607" y="3327763"/>
            <a:ext cx="5869376" cy="333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5582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66786912"/>
              </p:ext>
            </p:extLst>
          </p:nvPr>
        </p:nvGraphicFramePr>
        <p:xfrm>
          <a:off x="152400" y="1129309"/>
          <a:ext cx="11443789" cy="52841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333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104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78475">
                <a:tc>
                  <a:txBody>
                    <a:bodyPr/>
                    <a:lstStyle/>
                    <a:p>
                      <a:pPr algn="ctr"/>
                      <a:r>
                        <a:rPr lang="th-TH" sz="4400" dirty="0">
                          <a:latin typeface="Browallia New" panose="020B0604020202020204" pitchFamily="34" charset="-34"/>
                          <a:cs typeface="+mj-cs"/>
                        </a:rPr>
                        <a:t>   การติดตาม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400" dirty="0">
                          <a:latin typeface="Browallia New" panose="020B0604020202020204" pitchFamily="34" charset="-34"/>
                          <a:cs typeface="+mj-cs"/>
                        </a:rPr>
                        <a:t>ผลงาน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84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600" dirty="0"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+mj-cs"/>
                        </a:rPr>
                        <a:t>ร้อยละของเจ้าหน้าที่มาปฏิบัติงานตรงเวลา </a:t>
                      </a:r>
                      <a:endParaRPr lang="en-US" sz="3600" dirty="0">
                        <a:latin typeface="Browallia New" panose="020B0604020202020204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600" dirty="0">
                          <a:latin typeface="Browallia New" panose="020B0604020202020204" pitchFamily="34" charset="-34"/>
                          <a:cs typeface="+mj-cs"/>
                        </a:rPr>
                        <a:t>ร้อยละ</a:t>
                      </a:r>
                      <a:r>
                        <a:rPr lang="th-TH" sz="3600" baseline="0" dirty="0">
                          <a:latin typeface="Browallia New" panose="020B0604020202020204" pitchFamily="34" charset="-34"/>
                          <a:cs typeface="+mj-cs"/>
                        </a:rPr>
                        <a:t>  </a:t>
                      </a:r>
                      <a:r>
                        <a:rPr lang="en-US" sz="3600" baseline="0" dirty="0">
                          <a:latin typeface="Browallia New" panose="020B0604020202020204" pitchFamily="34" charset="-34"/>
                          <a:cs typeface="+mj-cs"/>
                        </a:rPr>
                        <a:t>84.58 </a:t>
                      </a:r>
                      <a:endParaRPr lang="th-TH" sz="3600" dirty="0">
                        <a:latin typeface="Browallia New" panose="020B0604020202020204" pitchFamily="34" charset="-34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84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600" dirty="0"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+mj-cs"/>
                        </a:rPr>
                        <a:t>ร้อยละของผลงานตามตัวชี้วัด</a:t>
                      </a:r>
                      <a:endParaRPr lang="th-TH" sz="3600" dirty="0">
                        <a:latin typeface="Browallia New" panose="020B0604020202020204" pitchFamily="34" charset="-34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600" dirty="0" smtClean="0">
                          <a:latin typeface="Browallia New" panose="020B0604020202020204" pitchFamily="34" charset="-34"/>
                          <a:cs typeface="+mj-cs"/>
                        </a:rPr>
                        <a:t>มากกว่าร้อย</a:t>
                      </a:r>
                      <a:r>
                        <a:rPr lang="th-TH" sz="3600" dirty="0">
                          <a:latin typeface="Browallia New" panose="020B0604020202020204" pitchFamily="34" charset="-34"/>
                          <a:cs typeface="+mj-cs"/>
                        </a:rPr>
                        <a:t>ละ </a:t>
                      </a:r>
                      <a:r>
                        <a:rPr lang="en-US" sz="3600" dirty="0" smtClean="0">
                          <a:latin typeface="Browallia New" panose="020B0604020202020204" pitchFamily="34" charset="-34"/>
                          <a:cs typeface="+mj-cs"/>
                        </a:rPr>
                        <a:t>60 </a:t>
                      </a:r>
                      <a:r>
                        <a:rPr lang="th-TH" sz="3600" dirty="0" smtClean="0">
                          <a:latin typeface="Browallia New" panose="020B0604020202020204" pitchFamily="34" charset="-34"/>
                          <a:cs typeface="+mj-cs"/>
                        </a:rPr>
                        <a:t>ทุกตัว</a:t>
                      </a:r>
                      <a:endParaRPr lang="th-TH" sz="3600" dirty="0">
                        <a:latin typeface="Browallia New" panose="020B0604020202020204" pitchFamily="34" charset="-34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49736">
                <a:tc>
                  <a:txBody>
                    <a:bodyPr/>
                    <a:lstStyle/>
                    <a:p>
                      <a:r>
                        <a:rPr lang="th-TH" sz="3600" dirty="0"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+mj-cs"/>
                        </a:rPr>
                        <a:t>จำนวนข้อร้องเรียนพฤติกรรมบริการลดลง </a:t>
                      </a:r>
                      <a:endParaRPr lang="th-TH" sz="3600" dirty="0">
                        <a:latin typeface="Browallia New" panose="020B0604020202020204" pitchFamily="34" charset="-34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600" dirty="0" smtClean="0">
                          <a:latin typeface="Browallia New" panose="020B0604020202020204" pitchFamily="34" charset="-34"/>
                          <a:cs typeface="+mj-cs"/>
                        </a:rPr>
                        <a:t>ไม่มีข้อร้องเรียน</a:t>
                      </a:r>
                      <a:endParaRPr lang="th-TH" sz="3600" dirty="0">
                        <a:latin typeface="Browallia New" panose="020B0604020202020204" pitchFamily="34" charset="-34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784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600" dirty="0"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+mj-cs"/>
                        </a:rPr>
                        <a:t>จำนวนรายงานความเสี่ยงของแต่ละฝ่าย </a:t>
                      </a:r>
                      <a:endParaRPr lang="th-TH" sz="3600" dirty="0">
                        <a:latin typeface="Browallia New" panose="020B0604020202020204" pitchFamily="34" charset="-34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3600" kern="1200" dirty="0">
                          <a:solidFill>
                            <a:schemeClr val="dk1"/>
                          </a:solidFill>
                          <a:latin typeface="Browallia New" panose="020B0604020202020204" pitchFamily="34" charset="-34"/>
                          <a:ea typeface="+mn-ea"/>
                          <a:cs typeface="+mn-cs"/>
                        </a:rPr>
                        <a:t>ปี</a:t>
                      </a:r>
                      <a:r>
                        <a:rPr lang="th-TH" sz="3600" kern="1200" baseline="0" dirty="0">
                          <a:solidFill>
                            <a:schemeClr val="dk1"/>
                          </a:solidFill>
                          <a:latin typeface="Browallia New" panose="020B0604020202020204" pitchFamily="34" charset="-3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600" kern="1200" baseline="0" dirty="0" smtClean="0">
                          <a:solidFill>
                            <a:schemeClr val="dk1"/>
                          </a:solidFill>
                          <a:latin typeface="Browallia New" panose="020B0604020202020204" pitchFamily="34" charset="-34"/>
                          <a:ea typeface="+mn-ea"/>
                          <a:cs typeface="+mn-cs"/>
                        </a:rPr>
                        <a:t>256</a:t>
                      </a:r>
                      <a:r>
                        <a:rPr lang="th-TH" sz="3600" kern="1200" baseline="0" dirty="0" smtClean="0">
                          <a:solidFill>
                            <a:schemeClr val="dk1"/>
                          </a:solidFill>
                          <a:latin typeface="Browallia New" panose="020B0604020202020204" pitchFamily="34" charset="-34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3600" kern="1200" baseline="0" dirty="0" smtClean="0">
                          <a:solidFill>
                            <a:schemeClr val="dk1"/>
                          </a:solidFill>
                          <a:latin typeface="Browallia New" panose="020B0604020202020204" pitchFamily="34" charset="-34"/>
                          <a:ea typeface="+mn-ea"/>
                          <a:cs typeface="+mn-cs"/>
                        </a:rPr>
                        <a:t>    120</a:t>
                      </a:r>
                      <a:r>
                        <a:rPr lang="en-US" sz="3600" dirty="0" smtClean="0">
                          <a:effectLst/>
                          <a:latin typeface="TH SarabunIT๙" panose="020B0500040200020003" pitchFamily="34" charset="-34"/>
                          <a:ea typeface="Calibri" panose="020F0502020204030204" pitchFamily="34" charset="0"/>
                          <a:cs typeface="+mj-cs"/>
                        </a:rPr>
                        <a:t> </a:t>
                      </a:r>
                      <a:r>
                        <a:rPr lang="th-TH" sz="3600" dirty="0" smtClean="0">
                          <a:effectLst/>
                          <a:latin typeface="TH SarabunIT๙" panose="020B0500040200020003" pitchFamily="34" charset="-34"/>
                          <a:ea typeface="Calibri" panose="020F0502020204030204" pitchFamily="34" charset="0"/>
                          <a:cs typeface="+mj-cs"/>
                        </a:rPr>
                        <a:t> </a:t>
                      </a:r>
                      <a:r>
                        <a:rPr lang="en-US" sz="3600" dirty="0" smtClean="0">
                          <a:effectLst/>
                          <a:latin typeface="TH SarabunIT๙" panose="020B0500040200020003" pitchFamily="34" charset="-34"/>
                          <a:ea typeface="Calibri" panose="020F0502020204030204" pitchFamily="34" charset="0"/>
                          <a:cs typeface="+mj-cs"/>
                        </a:rPr>
                        <a:t> </a:t>
                      </a:r>
                      <a:r>
                        <a:rPr lang="th-TH" sz="3600" dirty="0">
                          <a:effectLst/>
                          <a:latin typeface="TH SarabunIT๙" panose="020B0500040200020003" pitchFamily="34" charset="-34"/>
                          <a:ea typeface="Calibri" panose="020F0502020204030204" pitchFamily="34" charset="0"/>
                          <a:cs typeface="+mj-cs"/>
                        </a:rPr>
                        <a:t>ครั้ง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3600" kern="1200" dirty="0">
                          <a:solidFill>
                            <a:schemeClr val="dk1"/>
                          </a:solidFill>
                          <a:latin typeface="Browallia New" panose="020B0604020202020204" pitchFamily="34" charset="-34"/>
                          <a:ea typeface="+mn-ea"/>
                          <a:cs typeface="+mn-cs"/>
                        </a:rPr>
                        <a:t>ปี</a:t>
                      </a:r>
                      <a:r>
                        <a:rPr lang="th-TH" sz="3600" kern="1200" baseline="0" dirty="0">
                          <a:solidFill>
                            <a:schemeClr val="dk1"/>
                          </a:solidFill>
                          <a:latin typeface="Browallia New" panose="020B0604020202020204" pitchFamily="34" charset="-34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600" kern="1200" baseline="0" dirty="0" smtClean="0">
                          <a:solidFill>
                            <a:schemeClr val="dk1"/>
                          </a:solidFill>
                          <a:latin typeface="Browallia New" panose="020B0604020202020204" pitchFamily="34" charset="-34"/>
                          <a:ea typeface="+mn-ea"/>
                          <a:cs typeface="+mn-cs"/>
                        </a:rPr>
                        <a:t>2563     36 </a:t>
                      </a:r>
                      <a:r>
                        <a:rPr lang="en-US" sz="3600" dirty="0" smtClean="0">
                          <a:effectLst/>
                          <a:latin typeface="TH SarabunIT๙" panose="020B0500040200020003" pitchFamily="34" charset="-34"/>
                          <a:ea typeface="Calibri" panose="020F0502020204030204" pitchFamily="34" charset="0"/>
                          <a:cs typeface="+mj-cs"/>
                        </a:rPr>
                        <a:t> </a:t>
                      </a:r>
                      <a:r>
                        <a:rPr lang="th-TH" sz="3600" dirty="0">
                          <a:effectLst/>
                          <a:latin typeface="TH SarabunIT๙" panose="020B0500040200020003" pitchFamily="34" charset="-34"/>
                          <a:ea typeface="Calibri" panose="020F0502020204030204" pitchFamily="34" charset="0"/>
                          <a:cs typeface="+mj-cs"/>
                        </a:rPr>
                        <a:t>ครั้ง (</a:t>
                      </a:r>
                      <a:r>
                        <a:rPr lang="th-TH" sz="3600" dirty="0" err="1">
                          <a:effectLst/>
                          <a:latin typeface="TH SarabunIT๙" panose="020B0500040200020003" pitchFamily="34" charset="-34"/>
                          <a:ea typeface="Calibri" panose="020F0502020204030204" pitchFamily="34" charset="0"/>
                          <a:cs typeface="+mj-cs"/>
                        </a:rPr>
                        <a:t>ไตรมาส</a:t>
                      </a:r>
                      <a:r>
                        <a:rPr lang="th-TH" sz="3600" dirty="0">
                          <a:effectLst/>
                          <a:latin typeface="TH SarabunIT๙" panose="020B0500040200020003" pitchFamily="34" charset="-34"/>
                          <a:ea typeface="Calibri" panose="020F0502020204030204" pitchFamily="34" charset="0"/>
                          <a:cs typeface="+mj-cs"/>
                        </a:rPr>
                        <a:t>แรก) 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2331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buFont typeface="TH SarabunIT๙" panose="020B0500040200020003" pitchFamily="34" charset="-34"/>
                        <a:buNone/>
                      </a:pPr>
                      <a:r>
                        <a:rPr lang="th-TH" sz="3600" dirty="0"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+mj-cs"/>
                        </a:rPr>
                        <a:t>จำนวนผู้สูบบุหรี่ในโรงพยาบาล  </a:t>
                      </a:r>
                      <a:endParaRPr lang="th-TH" sz="3600" dirty="0">
                        <a:latin typeface="Browallia New" panose="020B0604020202020204" pitchFamily="34" charset="-34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600" dirty="0">
                          <a:latin typeface="Browallia New" panose="020B0604020202020204" pitchFamily="34" charset="-34"/>
                          <a:cs typeface="+mj-cs"/>
                        </a:rPr>
                        <a:t>ไม่มี</a:t>
                      </a:r>
                      <a:r>
                        <a:rPr lang="th-TH" sz="3600" baseline="0" dirty="0">
                          <a:latin typeface="Browallia New" panose="020B0604020202020204" pitchFamily="34" charset="-34"/>
                          <a:cs typeface="+mj-cs"/>
                        </a:rPr>
                        <a:t> </a:t>
                      </a:r>
                      <a:endParaRPr lang="th-TH" sz="3600" dirty="0">
                        <a:latin typeface="Browallia New" panose="020B0604020202020204" pitchFamily="34" charset="-34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" name="กล่องข้อความ 2"/>
          <p:cNvSpPr txBox="1"/>
          <p:nvPr/>
        </p:nvSpPr>
        <p:spPr>
          <a:xfrm>
            <a:off x="152400" y="215900"/>
            <a:ext cx="3708400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200" dirty="0" err="1">
                <a:cs typeface="+mj-cs"/>
              </a:rPr>
              <a:t>ผลงานอัต</a:t>
            </a:r>
            <a:r>
              <a:rPr lang="th-TH" sz="3200" dirty="0">
                <a:cs typeface="+mj-cs"/>
              </a:rPr>
              <a:t>ลักษณ์   มีวินัย </a:t>
            </a:r>
          </a:p>
        </p:txBody>
      </p:sp>
    </p:spTree>
    <p:extLst>
      <p:ext uri="{BB962C8B-B14F-4D97-AF65-F5344CB8AC3E}">
        <p14:creationId xmlns:p14="http://schemas.microsoft.com/office/powerpoint/2010/main" xmlns="" val="3772205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18322" y="424759"/>
            <a:ext cx="10515600" cy="1325563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owallia New" panose="020B0604020202020204" pitchFamily="34" charset="-34"/>
                <a:cs typeface="+mj-cs"/>
              </a:rPr>
              <a:t>“ </a:t>
            </a:r>
            <a:r>
              <a:rPr lang="th-TH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owallia New" panose="020B0604020202020204" pitchFamily="34" charset="-34"/>
                <a:cs typeface="+mj-cs"/>
              </a:rPr>
              <a:t>ซื่อสัตย์....สามัคคี....มีวินัย </a:t>
            </a:r>
            <a:r>
              <a:rPr lang="en-US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owallia New" panose="020B0604020202020204" pitchFamily="34" charset="-34"/>
                <a:cs typeface="+mj-cs"/>
              </a:rPr>
              <a:t>”</a:t>
            </a:r>
            <a:endParaRPr lang="th-TH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endParaRPr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5108" y="2044286"/>
            <a:ext cx="5801783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05277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79400" y="314324"/>
            <a:ext cx="11658600" cy="6373859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+mj-cs"/>
              </a:rPr>
              <a:t>วิธีดำเนินการ</a:t>
            </a:r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cs typeface="+mj-cs"/>
            </a:endParaRPr>
          </a:p>
          <a:p>
            <a:pPr marL="0" indent="0">
              <a:buFont typeface="Wingdings" pitchFamily="2" charset="2"/>
              <a:buChar char="v"/>
            </a:pPr>
            <a:r>
              <a:rPr lang="en-US" sz="4000" dirty="0">
                <a:latin typeface="Browallia New" panose="020B0604020202020204" pitchFamily="34" charset="-34"/>
                <a:cs typeface="+mj-cs"/>
              </a:rPr>
              <a:t>1. </a:t>
            </a:r>
            <a:r>
              <a:rPr lang="th-TH" sz="4000" dirty="0">
                <a:latin typeface="Browallia New" panose="020B0604020202020204" pitchFamily="34" charset="-34"/>
                <a:cs typeface="+mj-cs"/>
              </a:rPr>
              <a:t>ขั้นเตรียมการ </a:t>
            </a:r>
            <a:endParaRPr lang="en-US" sz="4000" dirty="0">
              <a:latin typeface="Browallia New" panose="020B0604020202020204" pitchFamily="34" charset="-34"/>
              <a:cs typeface="+mj-cs"/>
            </a:endParaRPr>
          </a:p>
          <a:p>
            <a:pPr marL="0" indent="0">
              <a:buNone/>
            </a:pPr>
            <a:r>
              <a:rPr lang="en-US" sz="4000" dirty="0">
                <a:latin typeface="Browallia New" panose="020B0604020202020204" pitchFamily="34" charset="-34"/>
                <a:cs typeface="+mj-cs"/>
              </a:rPr>
              <a:t>1.1  </a:t>
            </a:r>
            <a:r>
              <a:rPr lang="th-TH" sz="4000" dirty="0">
                <a:latin typeface="Browallia New" panose="020B0604020202020204" pitchFamily="34" charset="-34"/>
                <a:cs typeface="+mj-cs"/>
              </a:rPr>
              <a:t>มีนโยบายและแผนพัฒนาด้านคุณธรรม จริยธรรม   โรงพยาบาลคุณธรรม  </a:t>
            </a:r>
          </a:p>
          <a:p>
            <a:pPr marL="0" indent="0">
              <a:buNone/>
            </a:pPr>
            <a:r>
              <a:rPr lang="th-TH" sz="4000" dirty="0">
                <a:latin typeface="Browallia New" panose="020B0604020202020204" pitchFamily="34" charset="-34"/>
                <a:cs typeface="+mj-cs"/>
              </a:rPr>
              <a:t> และค่านิยม</a:t>
            </a:r>
            <a:endParaRPr lang="en-US" sz="4000" dirty="0">
              <a:latin typeface="Browallia New" panose="020B0604020202020204" pitchFamily="34" charset="-34"/>
              <a:cs typeface="+mj-cs"/>
            </a:endParaRPr>
          </a:p>
          <a:p>
            <a:pPr marL="0" indent="0">
              <a:buNone/>
            </a:pPr>
            <a:r>
              <a:rPr lang="en-US" sz="4000" dirty="0">
                <a:latin typeface="Browallia New" panose="020B0604020202020204" pitchFamily="34" charset="-34"/>
                <a:cs typeface="+mj-cs"/>
              </a:rPr>
              <a:t>1.2  </a:t>
            </a:r>
            <a:r>
              <a:rPr lang="th-TH" sz="4000" dirty="0">
                <a:latin typeface="Browallia New" panose="020B0604020202020204" pitchFamily="34" charset="-34"/>
                <a:cs typeface="+mj-cs"/>
              </a:rPr>
              <a:t>แต่งตั้งคณะกรรมการพัฒนาองค์กรคุณธรรม </a:t>
            </a:r>
            <a:endParaRPr lang="en-US" sz="4000" dirty="0">
              <a:latin typeface="Browallia New" panose="020B0604020202020204" pitchFamily="34" charset="-34"/>
              <a:cs typeface="+mj-cs"/>
            </a:endParaRPr>
          </a:p>
          <a:p>
            <a:pPr marL="0" indent="0">
              <a:buNone/>
            </a:pPr>
            <a:r>
              <a:rPr lang="en-US" sz="4000" dirty="0">
                <a:latin typeface="Browallia New" panose="020B0604020202020204" pitchFamily="34" charset="-34"/>
                <a:cs typeface="+mj-cs"/>
              </a:rPr>
              <a:t>1.3  </a:t>
            </a:r>
            <a:r>
              <a:rPr lang="th-TH" sz="4000" dirty="0">
                <a:latin typeface="Browallia New" panose="020B0604020202020204" pitchFamily="34" charset="-34"/>
                <a:cs typeface="+mj-cs"/>
              </a:rPr>
              <a:t>ประชุมบุคลากรในโรงพยาบาล </a:t>
            </a:r>
            <a:r>
              <a:rPr lang="en-US" sz="4000" dirty="0">
                <a:latin typeface="Browallia New" panose="020B0604020202020204" pitchFamily="34" charset="-34"/>
                <a:cs typeface="+mj-cs"/>
              </a:rPr>
              <a:t>100 %</a:t>
            </a:r>
          </a:p>
          <a:p>
            <a:pPr marL="0" indent="0">
              <a:buNone/>
            </a:pPr>
            <a:r>
              <a:rPr lang="en-US" sz="4000" dirty="0">
                <a:latin typeface="Browallia New" panose="020B0604020202020204" pitchFamily="34" charset="-34"/>
                <a:cs typeface="+mj-cs"/>
              </a:rPr>
              <a:t>1.4  </a:t>
            </a:r>
            <a:r>
              <a:rPr lang="th-TH" sz="4000" dirty="0">
                <a:latin typeface="Browallia New" panose="020B0604020202020204" pitchFamily="34" charset="-34"/>
                <a:cs typeface="+mj-cs"/>
              </a:rPr>
              <a:t>จัดทำแผนงาน/โครงการ</a:t>
            </a:r>
          </a:p>
          <a:p>
            <a:pPr marL="0" indent="0">
              <a:buNone/>
            </a:pPr>
            <a:endParaRPr lang="en-US" sz="4000" dirty="0">
              <a:latin typeface="Browallia New" panose="020B0604020202020204" pitchFamily="34" charset="-34"/>
              <a:cs typeface="+mj-cs"/>
            </a:endParaRPr>
          </a:p>
          <a:p>
            <a:pPr>
              <a:buNone/>
            </a:pPr>
            <a:endParaRPr lang="th-TH" sz="4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>
              <a:buNone/>
            </a:pPr>
            <a:endParaRPr lang="th-TH" sz="4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32772" name="Picture 4" descr="à¸à¸¥à¸à¸²à¸£à¸à¹à¸à¸«à¸²à¸£à¸¹à¸à¸ à¸²à¸à¸ªà¸³à¸«à¸£à¸±à¸ à¸à¸à¸¢à¸·à¸à¸à¸±à¸à¸¡à¸·à¸­à¹à¸£à¸µà¸¢à¸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9543" y="4208831"/>
            <a:ext cx="5529943" cy="23095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77240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เนื้อหา 2"/>
          <p:cNvSpPr txBox="1">
            <a:spLocks/>
          </p:cNvSpPr>
          <p:nvPr/>
        </p:nvSpPr>
        <p:spPr>
          <a:xfrm>
            <a:off x="279400" y="314324"/>
            <a:ext cx="11658600" cy="63738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+mj-cs"/>
              </a:rPr>
              <a:t>วิธีดำเนินการ</a:t>
            </a:r>
          </a:p>
          <a:p>
            <a:pPr marL="0" indent="0">
              <a:buNone/>
            </a:pPr>
            <a:r>
              <a:rPr lang="en-US" dirty="0">
                <a:cs typeface="+mj-cs"/>
              </a:rPr>
              <a:t>2. </a:t>
            </a:r>
            <a:r>
              <a:rPr lang="th-TH" dirty="0">
                <a:cs typeface="+mj-cs"/>
              </a:rPr>
              <a:t>ขั้นตอนดำเนินการ</a:t>
            </a:r>
            <a:endParaRPr lang="en-US" dirty="0">
              <a:cs typeface="+mj-cs"/>
            </a:endParaRPr>
          </a:p>
          <a:p>
            <a:pPr marL="0" indent="0">
              <a:buNone/>
            </a:pPr>
            <a:r>
              <a:rPr lang="th-TH" dirty="0">
                <a:cs typeface="+mj-cs"/>
              </a:rPr>
              <a:t>     </a:t>
            </a:r>
            <a:r>
              <a:rPr lang="en-US" dirty="0">
                <a:cs typeface="+mj-cs"/>
              </a:rPr>
              <a:t>2.1  </a:t>
            </a:r>
            <a:r>
              <a:rPr lang="th-TH" dirty="0">
                <a:cs typeface="+mj-cs"/>
              </a:rPr>
              <a:t>ดำเนินการโรงพยาบาลคุณธรรม </a:t>
            </a:r>
            <a:endParaRPr lang="en-US" dirty="0">
              <a:cs typeface="+mj-cs"/>
            </a:endParaRPr>
          </a:p>
          <a:p>
            <a:pPr marL="0" indent="0">
              <a:buNone/>
            </a:pPr>
            <a:r>
              <a:rPr lang="th-TH" dirty="0">
                <a:cs typeface="+mj-cs"/>
              </a:rPr>
              <a:t>	  ปลุก </a:t>
            </a:r>
            <a:r>
              <a:rPr lang="en-US" dirty="0">
                <a:cs typeface="+mj-cs"/>
              </a:rPr>
              <a:t>– </a:t>
            </a:r>
            <a:r>
              <a:rPr lang="th-TH" dirty="0">
                <a:cs typeface="+mj-cs"/>
              </a:rPr>
              <a:t>ประมวล </a:t>
            </a:r>
            <a:r>
              <a:rPr lang="en-US" dirty="0">
                <a:cs typeface="+mj-cs"/>
              </a:rPr>
              <a:t>– </a:t>
            </a:r>
            <a:r>
              <a:rPr lang="th-TH" dirty="0">
                <a:cs typeface="+mj-cs"/>
              </a:rPr>
              <a:t>เปลี่ยน </a:t>
            </a:r>
            <a:r>
              <a:rPr lang="en-US" dirty="0">
                <a:cs typeface="+mj-cs"/>
              </a:rPr>
              <a:t>– </a:t>
            </a:r>
            <a:r>
              <a:rPr lang="th-TH" dirty="0">
                <a:cs typeface="+mj-cs"/>
              </a:rPr>
              <a:t>แปลง </a:t>
            </a:r>
            <a:r>
              <a:rPr lang="en-US" dirty="0">
                <a:cs typeface="+mj-cs"/>
              </a:rPr>
              <a:t>– </a:t>
            </a:r>
            <a:r>
              <a:rPr lang="th-TH" dirty="0">
                <a:cs typeface="+mj-cs"/>
              </a:rPr>
              <a:t>ประกาศ </a:t>
            </a:r>
            <a:r>
              <a:rPr lang="en-US" dirty="0">
                <a:cs typeface="+mj-cs"/>
              </a:rPr>
              <a:t>– </a:t>
            </a:r>
            <a:r>
              <a:rPr lang="th-TH" dirty="0">
                <a:cs typeface="+mj-cs"/>
              </a:rPr>
              <a:t>ประเมินผล </a:t>
            </a:r>
            <a:endParaRPr lang="en-US" dirty="0">
              <a:cs typeface="+mj-cs"/>
            </a:endParaRPr>
          </a:p>
          <a:p>
            <a:pPr marL="0" indent="0">
              <a:buNone/>
            </a:pPr>
            <a:r>
              <a:rPr lang="th-TH" dirty="0">
                <a:cs typeface="+mj-cs"/>
              </a:rPr>
              <a:t>     </a:t>
            </a:r>
            <a:r>
              <a:rPr lang="en-US" dirty="0">
                <a:cs typeface="+mj-cs"/>
              </a:rPr>
              <a:t>2.2  </a:t>
            </a:r>
            <a:r>
              <a:rPr lang="th-TH" dirty="0">
                <a:cs typeface="+mj-cs"/>
              </a:rPr>
              <a:t>จัดทำ</a:t>
            </a:r>
            <a:r>
              <a:rPr lang="th-TH" dirty="0" err="1">
                <a:cs typeface="+mj-cs"/>
              </a:rPr>
              <a:t>นโยบายอัต</a:t>
            </a:r>
            <a:r>
              <a:rPr lang="th-TH" dirty="0">
                <a:cs typeface="+mj-cs"/>
              </a:rPr>
              <a:t>ลักษณ์ ค่านิยมโรงพยาบาลคุณธรรม </a:t>
            </a:r>
            <a:endParaRPr lang="en-US" dirty="0">
              <a:cs typeface="+mj-cs"/>
            </a:endParaRPr>
          </a:p>
          <a:p>
            <a:pPr marL="0" indent="0">
              <a:buNone/>
            </a:pPr>
            <a:r>
              <a:rPr lang="th-TH" dirty="0">
                <a:cs typeface="+mj-cs"/>
              </a:rPr>
              <a:t>     </a:t>
            </a:r>
            <a:r>
              <a:rPr lang="en-US" dirty="0">
                <a:cs typeface="+mj-cs"/>
              </a:rPr>
              <a:t>2.3  </a:t>
            </a:r>
            <a:r>
              <a:rPr lang="th-TH" dirty="0" err="1">
                <a:cs typeface="+mj-cs"/>
              </a:rPr>
              <a:t>ประกาศอัต</a:t>
            </a:r>
            <a:r>
              <a:rPr lang="th-TH" dirty="0">
                <a:cs typeface="+mj-cs"/>
              </a:rPr>
              <a:t>ลักษณ์โรงพยาบาล</a:t>
            </a:r>
            <a:endParaRPr lang="en-US" dirty="0">
              <a:cs typeface="+mj-cs"/>
            </a:endParaRPr>
          </a:p>
          <a:p>
            <a:pPr marL="0" indent="0">
              <a:buNone/>
            </a:pPr>
            <a:r>
              <a:rPr lang="th-TH" dirty="0">
                <a:cs typeface="+mj-cs"/>
              </a:rPr>
              <a:t>     </a:t>
            </a:r>
            <a:r>
              <a:rPr lang="en-US" dirty="0">
                <a:cs typeface="+mj-cs"/>
              </a:rPr>
              <a:t>2.4  </a:t>
            </a:r>
            <a:r>
              <a:rPr lang="th-TH" dirty="0">
                <a:cs typeface="+mj-cs"/>
              </a:rPr>
              <a:t>ประชุมผู้รับผิดชอบแต่</a:t>
            </a:r>
            <a:r>
              <a:rPr lang="th-TH" dirty="0" err="1">
                <a:cs typeface="+mj-cs"/>
              </a:rPr>
              <a:t>ละอัต</a:t>
            </a:r>
            <a:r>
              <a:rPr lang="th-TH" dirty="0">
                <a:cs typeface="+mj-cs"/>
              </a:rPr>
              <a:t>ลักษณ์ ลักษณะพฤติกรรมที่พึงประสงค์  ตัวชี้วัด</a:t>
            </a:r>
            <a:endParaRPr lang="en-US" dirty="0">
              <a:cs typeface="+mj-cs"/>
            </a:endParaRPr>
          </a:p>
          <a:p>
            <a:pPr marL="0" indent="0">
              <a:buNone/>
            </a:pPr>
            <a:r>
              <a:rPr lang="en-US" dirty="0">
                <a:cs typeface="+mj-cs"/>
              </a:rPr>
              <a:t>    2.5  </a:t>
            </a:r>
            <a:r>
              <a:rPr lang="th-TH" dirty="0" err="1">
                <a:cs typeface="+mj-cs"/>
              </a:rPr>
              <a:t>แปลงอัต</a:t>
            </a:r>
            <a:r>
              <a:rPr lang="th-TH" dirty="0">
                <a:cs typeface="+mj-cs"/>
              </a:rPr>
              <a:t>ลักษณ์สู่การปฏิบัติอย่างเป็นรูปธรรม </a:t>
            </a:r>
            <a:endParaRPr lang="en-US" dirty="0">
              <a:cs typeface="+mj-cs"/>
            </a:endParaRPr>
          </a:p>
          <a:p>
            <a:pPr marL="0" indent="0">
              <a:buNone/>
            </a:pPr>
            <a:r>
              <a:rPr lang="en-US" dirty="0">
                <a:cs typeface="+mj-cs"/>
              </a:rPr>
              <a:t>    2.6  </a:t>
            </a:r>
            <a:r>
              <a:rPr lang="th-TH" dirty="0">
                <a:cs typeface="+mj-cs"/>
              </a:rPr>
              <a:t>ทุกหน่วยงาน</a:t>
            </a:r>
            <a:r>
              <a:rPr lang="th-TH" dirty="0" err="1">
                <a:cs typeface="+mj-cs"/>
              </a:rPr>
              <a:t>ประกาศอัต</a:t>
            </a:r>
            <a:r>
              <a:rPr lang="th-TH" dirty="0">
                <a:cs typeface="+mj-cs"/>
              </a:rPr>
              <a:t>ลักษณ์ พฤติกรรมที่พึงประสงค์ ให้บุคลากรทั้งโรงพยาบาลได้รับทราบ</a:t>
            </a:r>
            <a:endParaRPr lang="en-US" dirty="0">
              <a:cs typeface="+mj-cs"/>
            </a:endParaRPr>
          </a:p>
          <a:p>
            <a:pPr marL="0" indent="0">
              <a:buNone/>
            </a:pPr>
            <a:r>
              <a:rPr lang="en-US" dirty="0">
                <a:cs typeface="+mj-cs"/>
              </a:rPr>
              <a:t>    2.7  </a:t>
            </a:r>
            <a:r>
              <a:rPr lang="th-TH" dirty="0">
                <a:cs typeface="+mj-cs"/>
              </a:rPr>
              <a:t>มีการกำกับ ติดตาม พฤติกรรมที่พึงประสงค์ </a:t>
            </a:r>
            <a:endParaRPr lang="en-US" dirty="0">
              <a:cs typeface="+mj-cs"/>
            </a:endParaRPr>
          </a:p>
          <a:p>
            <a:pPr marL="0" indent="0">
              <a:buNone/>
            </a:pPr>
            <a:endParaRPr lang="en-US" dirty="0">
              <a:cs typeface="+mj-cs"/>
            </a:endParaRPr>
          </a:p>
          <a:p>
            <a:pPr marL="0" indent="0">
              <a:buNone/>
            </a:pPr>
            <a:r>
              <a:rPr lang="en-US" dirty="0">
                <a:cs typeface="+mj-cs"/>
              </a:rPr>
              <a:t>3.  </a:t>
            </a:r>
            <a:r>
              <a:rPr lang="th-TH" dirty="0">
                <a:cs typeface="+mj-cs"/>
              </a:rPr>
              <a:t>ขั้นประเมินผล  </a:t>
            </a:r>
            <a:endParaRPr lang="en-US" dirty="0"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Browallia New" panose="020B0604020202020204" pitchFamily="34" charset="-34"/>
              <a:cs typeface="+mj-cs"/>
            </a:endParaRPr>
          </a:p>
          <a:p>
            <a:pPr>
              <a:buFont typeface="Arial" panose="020B0604020202020204" pitchFamily="34" charset="0"/>
              <a:buNone/>
            </a:pPr>
            <a:endParaRPr lang="th-TH" dirty="0">
              <a:latin typeface="Browallia New" panose="020B0604020202020204" pitchFamily="34" charset="-34"/>
              <a:cs typeface="+mj-cs"/>
            </a:endParaRPr>
          </a:p>
          <a:p>
            <a:pPr>
              <a:buFont typeface="Arial" panose="020B0604020202020204" pitchFamily="34" charset="0"/>
              <a:buNone/>
            </a:pPr>
            <a:endParaRPr lang="th-TH" dirty="0">
              <a:latin typeface="Browallia New" panose="020B0604020202020204" pitchFamily="34" charset="-34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0577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58800" y="295003"/>
            <a:ext cx="10515600" cy="790575"/>
          </a:xfr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th-TH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owallia New" panose="020B0604020202020204" pitchFamily="34" charset="-34"/>
              </a:rPr>
              <a:t>กำหนดอัต</a:t>
            </a:r>
            <a:r>
              <a:rPr lang="th-TH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owallia New" panose="020B0604020202020204" pitchFamily="34" charset="-34"/>
              </a:rPr>
              <a:t>ลักษณ์โรงพยาบาลทุ่งเขาหลวง</a:t>
            </a:r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256" y="2011681"/>
            <a:ext cx="4882243" cy="4558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กล่องข้อความ 4"/>
          <p:cNvSpPr txBox="1"/>
          <p:nvPr/>
        </p:nvSpPr>
        <p:spPr>
          <a:xfrm>
            <a:off x="1432408" y="993049"/>
            <a:ext cx="8108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+mj-cs"/>
              </a:rPr>
              <a:t> </a:t>
            </a:r>
            <a:r>
              <a:rPr lang="th-TH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+mj-cs"/>
              </a:rPr>
              <a:t>ได้ร่วมกันกำหนด</a:t>
            </a: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+mj-cs"/>
              </a:rPr>
              <a:t> </a:t>
            </a:r>
            <a:r>
              <a:rPr lang="th-TH" sz="3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+mj-cs"/>
              </a:rPr>
              <a:t>อัต</a:t>
            </a:r>
            <a:r>
              <a:rPr lang="th-TH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+mj-cs"/>
              </a:rPr>
              <a:t>ลักษณ์ เมื่อวันที่</a:t>
            </a: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+mj-cs"/>
              </a:rPr>
              <a:t>19  </a:t>
            </a:r>
            <a:r>
              <a:rPr lang="th-TH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+mj-cs"/>
              </a:rPr>
              <a:t>กรกฎาคม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+mj-cs"/>
              </a:rPr>
              <a:t>2560 </a:t>
            </a:r>
            <a:endParaRPr lang="th-TH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cs typeface="+mj-cs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2400" y="1985555"/>
            <a:ext cx="6236789" cy="4585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7579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46175"/>
          </a:xfrm>
          <a:solidFill>
            <a:srgbClr val="FFFF00"/>
          </a:solidFill>
          <a:ln w="76200">
            <a:solidFill>
              <a:srgbClr val="0000FF"/>
            </a:solidFill>
          </a:ln>
        </p:spPr>
        <p:txBody>
          <a:bodyPr>
            <a:noAutofit/>
          </a:bodyPr>
          <a:lstStyle/>
          <a:p>
            <a:pPr algn="ctr"/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</a:rPr>
              <a:t>ซื่อสัตย์    สามัคคี    มีวินัย 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068" y="1878858"/>
            <a:ext cx="5780334" cy="440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00355" y="1904897"/>
            <a:ext cx="5905500" cy="4427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42149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h-TH" sz="8000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th-TH" sz="80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th-TH" sz="8000" b="1" dirty="0" err="1">
                <a:solidFill>
                  <a:schemeClr val="accent5">
                    <a:lumMod val="75000"/>
                  </a:schemeClr>
                </a:solidFill>
              </a:rPr>
              <a:t>อัต</a:t>
            </a:r>
            <a:r>
              <a:rPr lang="th-TH" sz="8000" b="1" dirty="0">
                <a:solidFill>
                  <a:schemeClr val="accent5">
                    <a:lumMod val="75000"/>
                  </a:schemeClr>
                </a:solidFill>
              </a:rPr>
              <a:t>ลักษณ์โรงพยาบาลทุ่งเขาหลวง</a:t>
            </a:r>
            <a:r>
              <a:rPr lang="en-US" sz="8000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8000" b="1" dirty="0">
                <a:solidFill>
                  <a:schemeClr val="accent5">
                    <a:lumMod val="75000"/>
                  </a:schemeClr>
                </a:solidFill>
              </a:rPr>
            </a:br>
            <a:endParaRPr lang="th-TH" sz="8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838200" y="1574007"/>
            <a:ext cx="10515600" cy="4674394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4000" dirty="0">
                <a:cs typeface="+mj-cs"/>
              </a:rPr>
              <a:t>     โรงพยาบาลทุ่งเขาหลวง  โรงพยาบาลคุณธรรม</a:t>
            </a:r>
            <a:endParaRPr lang="en-US" sz="4000" dirty="0">
              <a:cs typeface="+mj-cs"/>
            </a:endParaRPr>
          </a:p>
          <a:p>
            <a:r>
              <a:rPr lang="en-US" sz="4000" dirty="0">
                <a:cs typeface="+mj-cs"/>
              </a:rPr>
              <a:t>H -  Honest      </a:t>
            </a:r>
            <a:r>
              <a:rPr lang="th-TH" sz="4000" dirty="0">
                <a:cs typeface="+mj-cs"/>
              </a:rPr>
              <a:t>   ซื่อสัตย์</a:t>
            </a:r>
            <a:endParaRPr lang="en-US" sz="4000" dirty="0">
              <a:cs typeface="+mj-cs"/>
            </a:endParaRPr>
          </a:p>
          <a:p>
            <a:r>
              <a:rPr lang="en-US" sz="4000" dirty="0">
                <a:cs typeface="+mj-cs"/>
              </a:rPr>
              <a:t>U -  Unity          </a:t>
            </a:r>
            <a:r>
              <a:rPr lang="th-TH" sz="4000" dirty="0">
                <a:cs typeface="+mj-cs"/>
              </a:rPr>
              <a:t>   สามัคคี</a:t>
            </a:r>
            <a:endParaRPr lang="en-US" sz="4000" dirty="0">
              <a:cs typeface="+mj-cs"/>
            </a:endParaRPr>
          </a:p>
          <a:p>
            <a:r>
              <a:rPr lang="en-US" sz="4000" dirty="0">
                <a:cs typeface="+mj-cs"/>
              </a:rPr>
              <a:t>D -  Discipline    </a:t>
            </a:r>
            <a:r>
              <a:rPr lang="th-TH" sz="4000" dirty="0">
                <a:cs typeface="+mj-cs"/>
              </a:rPr>
              <a:t> มีวินัย</a:t>
            </a:r>
            <a:endParaRPr lang="en-US" sz="40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7730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04032382"/>
              </p:ext>
            </p:extLst>
          </p:nvPr>
        </p:nvGraphicFramePr>
        <p:xfrm>
          <a:off x="1" y="0"/>
          <a:ext cx="12191999" cy="6857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16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858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038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891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22154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010913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พฤติกรรมคุณธรรมระดับโรงพยาบาลและการประเมินผลตามกรอบ 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MOPH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โรงพยาบาลทุ่งเขาหลวง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58512" marR="58512" marT="0" marB="0"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545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อัตลักษณ์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58512" marR="58512" marT="0" marB="0"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cs typeface="+mj-cs"/>
                        </a:rPr>
                        <a:t>ประเด็นพฤติกรรมบ่งชี้</a:t>
                      </a:r>
                      <a:endParaRPr lang="en-US" sz="2800" b="1" dirty="0">
                        <a:effectLst/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58512" marR="58512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0520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+mj-cs"/>
                        </a:rPr>
                        <a:t>M: Mastery</a:t>
                      </a:r>
                      <a:endParaRPr lang="th-TH" sz="2000" u="sng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u="sng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+mj-cs"/>
                        </a:rPr>
                        <a:t>-</a:t>
                      </a:r>
                      <a:r>
                        <a:rPr lang="th-TH" sz="2000" u="sng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+mj-cs"/>
                        </a:rPr>
                        <a:t>  </a:t>
                      </a:r>
                      <a:r>
                        <a:rPr lang="th-TH" sz="2000" dirty="0">
                          <a:effectLst/>
                          <a:cs typeface="+mj-cs"/>
                        </a:rPr>
                        <a:t>เป็นนายตนเอง บุคลากรต้องมีภาวะผู้นำ เป็นผู้นำที่ดี เอาชนะโลภ โกรธ หลงให้ได้</a:t>
                      </a:r>
                      <a:r>
                        <a:rPr lang="en-US" sz="2000" dirty="0">
                          <a:effectLst/>
                          <a:cs typeface="+mj-cs"/>
                        </a:rPr>
                        <a:t>   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cs typeface="+mj-cs"/>
                        </a:rPr>
                        <a:t> 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58512" marR="58512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effectLst/>
                          <a:cs typeface="+mj-cs"/>
                        </a:rPr>
                        <a:t>O : Originality</a:t>
                      </a:r>
                      <a:r>
                        <a:rPr lang="en-US" sz="2000" dirty="0">
                          <a:effectLst/>
                          <a:cs typeface="+mj-cs"/>
                        </a:rPr>
                        <a:t>      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cs typeface="+mj-cs"/>
                        </a:rPr>
                        <a:t>- เร่งสร้างสิ่งใหม่ทั้งนโยบายนวัตกรรมที่เป็นประโยชน์ต่อประชาชน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58512" marR="58512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effectLst/>
                          <a:cs typeface="+mj-cs"/>
                        </a:rPr>
                        <a:t>P : People centered approach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cs typeface="+mj-cs"/>
                        </a:rPr>
                        <a:t>-</a:t>
                      </a:r>
                      <a:r>
                        <a:rPr lang="th-TH" sz="2000" baseline="0" dirty="0">
                          <a:effectLst/>
                          <a:cs typeface="+mj-cs"/>
                        </a:rPr>
                        <a:t> </a:t>
                      </a:r>
                      <a:r>
                        <a:rPr lang="th-TH" sz="2000" dirty="0">
                          <a:effectLst/>
                          <a:cs typeface="+mj-cs"/>
                        </a:rPr>
                        <a:t>ใส่ใจประชาชนยึดประชาชนเป็นศูนย์กลางในการทำงาน</a:t>
                      </a:r>
                      <a:endParaRPr lang="en-US" sz="2000" dirty="0">
                        <a:effectLst/>
                        <a:cs typeface="+mj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cs typeface="+mj-cs"/>
                        </a:rPr>
                        <a:t> 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58512" marR="58512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effectLst/>
                          <a:cs typeface="+mj-cs"/>
                        </a:rPr>
                        <a:t>H : Humility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cs typeface="+mj-cs"/>
                        </a:rPr>
                        <a:t>- ถ่อมตนอ่อนน้อม โดยการปฏิบัติตัวและใช้คำพูดที่ดีเพื่อให้ประชาชนปฏิบัติตามคำแนะนำในการดูแลสุขภาพ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58512" marR="58512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62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ซื่อสัตย์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cs typeface="+mj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(ครองตน)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58512" marR="58512" marT="0" marB="0"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cs typeface="+mj-cs"/>
                        </a:rPr>
                        <a:t>- ซื่อสัตย์ต่อเวลาราชการ</a:t>
                      </a:r>
                      <a:endParaRPr lang="en-US" sz="2000" dirty="0">
                        <a:effectLst/>
                        <a:cs typeface="+mj-cs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cs typeface="+mj-cs"/>
                        </a:rPr>
                        <a:t>(มาปฏิบัติงานก่อนเวลา 08.30 น.)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58512" marR="58512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cs typeface="+mj-cs"/>
                        </a:rPr>
                        <a:t>-</a:t>
                      </a:r>
                      <a:r>
                        <a:rPr lang="th-TH" sz="2000" dirty="0">
                          <a:effectLst/>
                          <a:cs typeface="+mj-cs"/>
                        </a:rPr>
                        <a:t> มีการสร้างความไว้วางใจที่เป็นแบบอย่างที่ดีให้กับคนอื่นได้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58512" marR="58512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cs typeface="+mj-cs"/>
                        </a:rPr>
                        <a:t>-</a:t>
                      </a:r>
                      <a:r>
                        <a:rPr lang="th-TH" sz="2000" dirty="0">
                          <a:effectLst/>
                          <a:cs typeface="+mj-cs"/>
                        </a:rPr>
                        <a:t> มุ่งประโยชน์สูงสุดของประชาชนผู้มารับบริการ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58512" marR="58512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cs typeface="+mj-cs"/>
                        </a:rPr>
                        <a:t>-</a:t>
                      </a:r>
                      <a:r>
                        <a:rPr lang="th-TH" sz="2000" dirty="0">
                          <a:effectLst/>
                          <a:cs typeface="+mj-cs"/>
                        </a:rPr>
                        <a:t> มีความซื่อสัตย์ต่อตนเองและเพื่อนร่วมงาน นอบน้อมถ่อมตนรักษาคุณธรรม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58512" marR="58512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10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สามัคคี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cs typeface="+mj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(ครองตน)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58512" marR="58512" marT="0" marB="0"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cs typeface="+mj-cs"/>
                        </a:rPr>
                        <a:t>- ร่วมกิจกรรมของโรงพยาบาล (จำนนครั้งการเข้าร่วม)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58512" marR="58512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cs typeface="+mj-cs"/>
                        </a:rPr>
                        <a:t>- ให้ความร่วมมือในการเข้าร่วมพิธีต่างๆของโรงพยาบาล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58512" marR="58512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cs typeface="+mj-cs"/>
                        </a:rPr>
                        <a:t>- ร่วมกิจกรรมการให้บริการร่วมกับประชาชน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58512" marR="58512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cs typeface="+mj-cs"/>
                        </a:rPr>
                        <a:t>- มีพฤติกรรมที่ดีต่อเพื่อนร่วมงาน</a:t>
                      </a:r>
                      <a:endParaRPr lang="en-US" sz="2000" dirty="0">
                        <a:effectLst/>
                        <a:cs typeface="+mj-cs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cs typeface="+mj-cs"/>
                        </a:rPr>
                        <a:t>(ความพึงพอใจของบุคคล)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58512" marR="58512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62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มีวินัย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cs typeface="+mj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(ครองตน)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58512" marR="58512" marT="0" marB="0"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cs typeface="+mj-cs"/>
                        </a:rPr>
                        <a:t>- </a:t>
                      </a:r>
                      <a:r>
                        <a:rPr lang="th-TH" sz="2000" dirty="0">
                          <a:effectLst/>
                          <a:cs typeface="+mj-cs"/>
                        </a:rPr>
                        <a:t>ปฏิบัติตามกฎระเบียบของโรงพยาบาล (มาตรการประหยัด </a:t>
                      </a:r>
                      <a:r>
                        <a:rPr lang="en-US" sz="2000" dirty="0">
                          <a:effectLst/>
                          <a:cs typeface="+mj-cs"/>
                        </a:rPr>
                        <a:t>,</a:t>
                      </a:r>
                      <a:r>
                        <a:rPr lang="th-TH" sz="2000" dirty="0">
                          <a:effectLst/>
                          <a:cs typeface="+mj-cs"/>
                        </a:rPr>
                        <a:t>กฎจราจร)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58512" marR="58512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cs typeface="+mj-cs"/>
                        </a:rPr>
                        <a:t>- </a:t>
                      </a:r>
                      <a:r>
                        <a:rPr lang="th-TH" sz="2000" dirty="0">
                          <a:effectLst/>
                          <a:cs typeface="+mj-cs"/>
                        </a:rPr>
                        <a:t>พัฒนาการแต่งกายการให้บริการ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58512" marR="58512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cs typeface="+mj-cs"/>
                        </a:rPr>
                        <a:t>- ให้บริการแก่ผู้มาใช้บริการด้วยความสุภาพ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58512" marR="58512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cs typeface="+mj-cs"/>
                        </a:rPr>
                        <a:t>- ปฏิบัติตามกฎและให้มีมีอ่อนน้อมถ่อมตนกับผู้มารับบริการ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58512" marR="58512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33796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ตัวแทนเนื้อหา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315710236"/>
              </p:ext>
            </p:extLst>
          </p:nvPr>
        </p:nvGraphicFramePr>
        <p:xfrm>
          <a:off x="317500" y="365760"/>
          <a:ext cx="11595100" cy="6044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90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190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190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190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31902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0989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อัตลักษณ์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พฤติกรรมที่พึงประสงค์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กิจกรรม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แนวทางติดตามผลการดำเนินงาน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ตัวชี้วัด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4544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ซื่อสัตย์</a:t>
                      </a:r>
                      <a:endParaRPr lang="en-US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-  มีความโปร่งใสในการจัดซื้อจัดจ้าง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H SarabunIT๙" panose="020B0500040200020003" pitchFamily="34" charset="-34"/>
                          <a:ea typeface="Times New Roman" panose="02020603050405020304" pitchFamily="18" charset="0"/>
                          <a:cs typeface="+mj-cs"/>
                        </a:rPr>
                        <a:t>- </a:t>
                      </a:r>
                      <a:r>
                        <a:rPr lang="th-TH" sz="3200" dirty="0">
                          <a:effectLst/>
                          <a:latin typeface="TH SarabunIT๙" panose="020B0500040200020003" pitchFamily="34" charset="-34"/>
                          <a:ea typeface="Times New Roman" panose="02020603050405020304" pitchFamily="18" charset="0"/>
                          <a:cs typeface="+mj-cs"/>
                        </a:rPr>
                        <a:t>มีเอกสารหรือบอร์ดประชาสัมพันธ์ในการจัดซื้อจัดจ้างที่สามารถตรวจสอบได้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ประหยัดวัสดุสำนักงาน อุปกรณ์ในหน่วยงาน 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H SarabunIT๙" panose="020B0500040200020003" pitchFamily="34" charset="-34"/>
                          <a:ea typeface="Times New Roman" panose="02020603050405020304" pitchFamily="18" charset="0"/>
                          <a:cs typeface="+mj-cs"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จำนวนการเบิกวัสดุสำนักงาน 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อุปกรณ์ในหน่วยงาน อุปกรณ์งานบ้าน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effectLst/>
                          <a:latin typeface="TH SarabunIT๙" panose="020B0500040200020003" pitchFamily="34" charset="-34"/>
                          <a:ea typeface="Times New Roman" panose="02020603050405020304" pitchFamily="18" charset="0"/>
                          <a:cs typeface="+mj-cs"/>
                        </a:rPr>
                        <a:t>- </a:t>
                      </a:r>
                      <a:r>
                        <a:rPr lang="th-TH" sz="3200" dirty="0">
                          <a:effectLst/>
                          <a:latin typeface="TH SarabunIT๙" panose="020B0500040200020003" pitchFamily="34" charset="-34"/>
                          <a:ea typeface="Times New Roman" panose="02020603050405020304" pitchFamily="18" charset="0"/>
                          <a:cs typeface="+mj-cs"/>
                        </a:rPr>
                        <a:t>ค่าใช้จ่ายด้านสาธารณูปโภค</a:t>
                      </a:r>
                      <a:r>
                        <a:rPr lang="th-TH" sz="3200" baseline="0" dirty="0">
                          <a:effectLst/>
                          <a:latin typeface="TH SarabunIT๙" panose="020B0500040200020003" pitchFamily="34" charset="-34"/>
                          <a:ea typeface="Times New Roman" panose="02020603050405020304" pitchFamily="18" charset="0"/>
                          <a:cs typeface="+mj-cs"/>
                        </a:rPr>
                        <a:t> </a:t>
                      </a:r>
                      <a:r>
                        <a:rPr lang="th-TH" sz="3200" dirty="0">
                          <a:effectLst/>
                          <a:latin typeface="TH SarabunIT๙" panose="020B0500040200020003" pitchFamily="34" charset="-34"/>
                          <a:ea typeface="Times New Roman" panose="02020603050405020304" pitchFamily="18" charset="0"/>
                          <a:cs typeface="+mj-cs"/>
                        </a:rPr>
                        <a:t>ลดลงอย่างน้อยร้อยละ</a:t>
                      </a:r>
                      <a:r>
                        <a:rPr lang="en-US" sz="3200" dirty="0">
                          <a:effectLst/>
                          <a:latin typeface="TH SarabunIT๙" panose="020B0500040200020003" pitchFamily="34" charset="-34"/>
                          <a:ea typeface="Times New Roman" panose="02020603050405020304" pitchFamily="18" charset="0"/>
                          <a:cs typeface="+mj-cs"/>
                        </a:rPr>
                        <a:t> 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5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H SarabunIT๙" panose="020B0500040200020003" pitchFamily="34" charset="-34"/>
                          <a:ea typeface="Times New Roman" panose="02020603050405020304" pitchFamily="18" charset="0"/>
                          <a:cs typeface="+mj-cs"/>
                        </a:rPr>
                        <a:t>  </a:t>
                      </a:r>
                      <a:r>
                        <a:rPr lang="th-TH" sz="3200" dirty="0">
                          <a:effectLst/>
                          <a:latin typeface="TH SarabunIT๙" panose="020B0500040200020003" pitchFamily="34" charset="-34"/>
                          <a:ea typeface="Times New Roman" panose="02020603050405020304" pitchFamily="18" charset="0"/>
                          <a:cs typeface="+mj-cs"/>
                        </a:rPr>
                        <a:t>ค่าไฟฟ้า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   ค่าน้ำมัน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   ค่าการสั่งซื้อวัสดุสิ้นเปลือง 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j-cs"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69629491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</TotalTime>
  <Words>1091</Words>
  <Application>Microsoft Office PowerPoint</Application>
  <PresentationFormat>กำหนดเอง</PresentationFormat>
  <Paragraphs>204</Paragraphs>
  <Slides>24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24</vt:i4>
      </vt:variant>
    </vt:vector>
  </HeadingPairs>
  <TitlesOfParts>
    <vt:vector size="25" baseType="lpstr">
      <vt:lpstr>ธีมของ Office</vt:lpstr>
      <vt:lpstr>รายงานผลการขับเคลื่อนองค์กรคุณธรรม</vt:lpstr>
      <vt:lpstr>โรงพยาบาลคุณธรรม โรงพยาบาลทุ่งเขาหลวง  อำเภอทุ่งเขาหลวง  จังหวัดร้อยเอ็ด</vt:lpstr>
      <vt:lpstr>ภาพนิ่ง 3</vt:lpstr>
      <vt:lpstr>ภาพนิ่ง 4</vt:lpstr>
      <vt:lpstr>กำหนดอัตลักษณ์โรงพยาบาลทุ่งเขาหลวง</vt:lpstr>
      <vt:lpstr>ซื่อสัตย์    สามัคคี    มีวินัย </vt:lpstr>
      <vt:lpstr> อัตลักษณ์โรงพยาบาลทุ่งเขาหลวง </vt:lpstr>
      <vt:lpstr>ภาพนิ่ง 8</vt:lpstr>
      <vt:lpstr>ภาพนิ่ง 9</vt:lpstr>
      <vt:lpstr>ภาพนิ่ง 10</vt:lpstr>
      <vt:lpstr>ภาพนิ่ง 11</vt:lpstr>
      <vt:lpstr>ภาพนิ่ง 12</vt:lpstr>
      <vt:lpstr>ภาพนิ่ง 13</vt:lpstr>
      <vt:lpstr>ประกาศอัตลักษณ์โรงพยาบาล  และประกาศพฤติกรรมบ่งชี้ของหน่วยงาน</vt:lpstr>
      <vt:lpstr>ภาพนิ่ง 15</vt:lpstr>
      <vt:lpstr>ซื่อสัตย์ </vt:lpstr>
      <vt:lpstr>กิจกรรม  :  ประหยัดวัสดุสำนักงาน อุปกรณ์ในหน่วยงาน  </vt:lpstr>
      <vt:lpstr>สามัคคี     -  มีจิตอาสาช่วยเหลือกิจกรรมส่วนรวมของทางโรงพยาบาล - มีความเป็นน้ำหนึ่งใจเดียวในหน่วยงาน   </vt:lpstr>
      <vt:lpstr>กิจกรรม  :   การเข้าร่วมงานราชพิธี อำเภอยิ้ม  พอ.สว. งานจิตอาสาภายใน/                      และภายนอก รพ.  </vt:lpstr>
      <vt:lpstr>ภาพนิ่ง 20</vt:lpstr>
      <vt:lpstr>ภาพนิ่ง 21</vt:lpstr>
      <vt:lpstr>ภาพนิ่ง 22</vt:lpstr>
      <vt:lpstr>ภาพนิ่ง 23</vt:lpstr>
      <vt:lpstr>“ ซื่อสัตย์....สามัคคี....มีวินัย ”</vt:lpstr>
    </vt:vector>
  </TitlesOfParts>
  <Company>www.easyosteam.com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การดำเนินงานองค์กรแห่งความสุข  โรงพยาบาลทุ่งเขาหลวง จังหวัดร้อยเอ็ด</dc:title>
  <dc:creator>KKD Windows7 V.11_x64</dc:creator>
  <cp:lastModifiedBy>Admin</cp:lastModifiedBy>
  <cp:revision>125</cp:revision>
  <dcterms:created xsi:type="dcterms:W3CDTF">2018-01-23T06:10:27Z</dcterms:created>
  <dcterms:modified xsi:type="dcterms:W3CDTF">2020-03-07T09:06:00Z</dcterms:modified>
</cp:coreProperties>
</file>