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69" r:id="rId6"/>
    <p:sldId id="271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BBE2E5BF-744E-4212-8A1B-A2D4326744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sz="4000" dirty="0"/>
              <a:t>การบริหารจัดการระบบการผลิตและพัฒนากำลังคน</a:t>
            </a:r>
            <a:r>
              <a:rPr lang="th-TH" dirty="0"/>
              <a:t/>
            </a:r>
            <a:br>
              <a:rPr lang="th-TH" dirty="0"/>
            </a:br>
            <a:r>
              <a:rPr lang="th-TH" dirty="0"/>
              <a:t>อ.ทุ่งเขาหลวง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="" xmlns:a16="http://schemas.microsoft.com/office/drawing/2014/main" id="{05EBE807-DA4B-4CE1-A2EE-B1B89475E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2000" dirty="0">
                <a:solidFill>
                  <a:srgbClr val="00B050"/>
                </a:solidFill>
              </a:rPr>
              <a:t>นาง ปทุมทอง พงศ์ศาสตร์</a:t>
            </a:r>
          </a:p>
          <a:p>
            <a:r>
              <a:rPr lang="th-TH" sz="2000" dirty="0">
                <a:solidFill>
                  <a:srgbClr val="00B050"/>
                </a:solidFill>
              </a:rPr>
              <a:t>นักวิชาการสาธารณสุขอำเภอทุ่งเขาหลวง</a:t>
            </a:r>
          </a:p>
        </p:txBody>
      </p:sp>
    </p:spTree>
    <p:extLst>
      <p:ext uri="{BB962C8B-B14F-4D97-AF65-F5344CB8AC3E}">
        <p14:creationId xmlns="" xmlns:p14="http://schemas.microsoft.com/office/powerpoint/2010/main" val="308964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9F4A87A0-C527-4023-8702-90E78BE74DC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แผนงานที่ ๑๐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การพัฒนาระบบบริหารจัดการกำลังคนด้านสุขภาพ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="" xmlns:a16="http://schemas.microsoft.com/office/drawing/2014/main" id="{FB3EF8D1-5E95-484A-83F9-9B671D086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6385"/>
            <a:ext cx="8596668" cy="4194978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>
                <a:solidFill>
                  <a:schemeClr val="bg2">
                    <a:lumMod val="10000"/>
                  </a:schemeClr>
                </a:solidFill>
              </a:rPr>
              <a:t>ตัวชี้วัดที่ ๒๙  ระดับความสำเร็จของอำเภอที่มีการบริหารจัดการระบบการผลิตและพัฒนากำลังคนได้ตามเกณฑ์</a:t>
            </a:r>
          </a:p>
          <a:p>
            <a:r>
              <a:rPr lang="th-TH" sz="2800" dirty="0">
                <a:solidFill>
                  <a:schemeClr val="bg2">
                    <a:lumMod val="10000"/>
                  </a:schemeClr>
                </a:solidFill>
              </a:rPr>
              <a:t>การวางแผนการผลิตและพัฒนากำลังคนของอำเภอ</a:t>
            </a:r>
          </a:p>
          <a:p>
            <a:r>
              <a:rPr lang="th-TH" sz="2800" dirty="0">
                <a:solidFill>
                  <a:schemeClr val="bg2">
                    <a:lumMod val="10000"/>
                  </a:schemeClr>
                </a:solidFill>
              </a:rPr>
              <a:t>การสร้างความร่วมมือด้านการผลิตและพัฒนากำลังคน</a:t>
            </a:r>
          </a:p>
          <a:p>
            <a:r>
              <a:rPr lang="th-TH" sz="2800" dirty="0">
                <a:solidFill>
                  <a:schemeClr val="bg2">
                    <a:lumMod val="10000"/>
                  </a:schemeClr>
                </a:solidFill>
              </a:rPr>
              <a:t>การบริหารงบประมาณด้านการผลิตและพัฒนากำลังคน</a:t>
            </a:r>
          </a:p>
          <a:p>
            <a:r>
              <a:rPr lang="th-TH" sz="2800" dirty="0">
                <a:solidFill>
                  <a:schemeClr val="bg2">
                    <a:lumMod val="10000"/>
                  </a:schemeClr>
                </a:solidFill>
              </a:rPr>
              <a:t>การบริหารจัดการด้านการผลิตและพัฒนากำลังคน</a:t>
            </a:r>
          </a:p>
          <a:p>
            <a:r>
              <a:rPr lang="th-TH" sz="2800" dirty="0">
                <a:solidFill>
                  <a:schemeClr val="bg2">
                    <a:lumMod val="10000"/>
                  </a:schemeClr>
                </a:solidFill>
              </a:rPr>
              <a:t>การประเมินผลกระทบระบบการบริหารจัดการการผลิตและพัฒนาของอำเภอ</a:t>
            </a:r>
          </a:p>
          <a:p>
            <a:pPr marL="0" indent="0">
              <a:buNone/>
            </a:pPr>
            <a:endParaRPr lang="th-TH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679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268FD018-FB4D-4713-9E43-9B4F9CD5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23093"/>
            <a:ext cx="10849381" cy="91439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ประกอบที่๑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การวางแผนพัฒนากำลังคนของอำเภอ ๕ สาขาวิชาชีพ</a:t>
            </a:r>
          </a:p>
        </p:txBody>
      </p:sp>
      <p:pic>
        <p:nvPicPr>
          <p:cNvPr id="5" name="ตัวแทนเนื้อหา 4">
            <a:extLst>
              <a:ext uri="{FF2B5EF4-FFF2-40B4-BE49-F238E27FC236}">
                <a16:creationId xmlns="" xmlns:a16="http://schemas.microsoft.com/office/drawing/2014/main" id="{5E161633-A35C-4722-97D7-65D61CB1CA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5322" y="1037492"/>
            <a:ext cx="10734678" cy="54336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65485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268FD018-FB4D-4713-9E43-9B4F9CD5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3093"/>
            <a:ext cx="10541652" cy="101990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ประกอบที่๑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การวางแผนพัฒนากำลังคนของอำเภอ</a:t>
            </a: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1E8D867B-4094-4763-AC1F-7D900D00A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55654508"/>
              </p:ext>
            </p:extLst>
          </p:nvPr>
        </p:nvGraphicFramePr>
        <p:xfrm>
          <a:off x="1626577" y="1143001"/>
          <a:ext cx="8721970" cy="5070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2181">
                  <a:extLst>
                    <a:ext uri="{9D8B030D-6E8A-4147-A177-3AD203B41FA5}">
                      <a16:colId xmlns="" xmlns:a16="http://schemas.microsoft.com/office/drawing/2014/main" val="2440579750"/>
                    </a:ext>
                  </a:extLst>
                </a:gridCol>
                <a:gridCol w="3428423">
                  <a:extLst>
                    <a:ext uri="{9D8B030D-6E8A-4147-A177-3AD203B41FA5}">
                      <a16:colId xmlns="" xmlns:a16="http://schemas.microsoft.com/office/drawing/2014/main" val="1510841188"/>
                    </a:ext>
                  </a:extLst>
                </a:gridCol>
                <a:gridCol w="2020873">
                  <a:extLst>
                    <a:ext uri="{9D8B030D-6E8A-4147-A177-3AD203B41FA5}">
                      <a16:colId xmlns="" xmlns:a16="http://schemas.microsoft.com/office/drawing/2014/main" val="3016912867"/>
                    </a:ext>
                  </a:extLst>
                </a:gridCol>
                <a:gridCol w="2180493">
                  <a:extLst>
                    <a:ext uri="{9D8B030D-6E8A-4147-A177-3AD203B41FA5}">
                      <a16:colId xmlns="" xmlns:a16="http://schemas.microsoft.com/office/drawing/2014/main" val="3368840195"/>
                    </a:ext>
                  </a:extLst>
                </a:gridCol>
              </a:tblGrid>
              <a:tr h="421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ลำดับที่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กลุ่ม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ต้องการพัฒนา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097036"/>
                  </a:ext>
                </a:extLst>
              </a:tr>
              <a:tr h="80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๑.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บุคลากรวิชาชีพ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Health professionals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๔๘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๔๘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354365"/>
                  </a:ext>
                </a:extLst>
              </a:tr>
              <a:tr h="850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๒.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บุคลากรสหวิชาชีพ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Allied Health professionals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๓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๓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2550375"/>
                  </a:ext>
                </a:extLst>
              </a:tr>
              <a:tr h="896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๓.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บุคลากรสนับสนุน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Associates Health personal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๑๒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๑๒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2264797"/>
                  </a:ext>
                </a:extLst>
              </a:tr>
              <a:tr h="835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๔.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บุคลากรสายสนับสนุน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Back office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1473997"/>
                  </a:ext>
                </a:extLst>
              </a:tr>
              <a:tr h="421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บุคลากรผู้ทำหน้าที่บริหารงาน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๒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๒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4975990"/>
                  </a:ext>
                </a:extLst>
              </a:tr>
              <a:tr h="42121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๗๐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๗๐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9489575"/>
                  </a:ext>
                </a:extLst>
              </a:tr>
              <a:tr h="42121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เป้าหมาย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 ๑๐๐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544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9553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268FD018-FB4D-4713-9E43-9B4F9CD5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23093"/>
            <a:ext cx="10849381" cy="101990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ประกอบที่๒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การสร้างความร่วมมือด้านการผลิตและพัฒนากำลังคน</a:t>
            </a:r>
          </a:p>
        </p:txBody>
      </p:sp>
      <p:graphicFrame>
        <p:nvGraphicFramePr>
          <p:cNvPr id="9" name="ตัวแทนเนื้อหา 8">
            <a:extLst>
              <a:ext uri="{FF2B5EF4-FFF2-40B4-BE49-F238E27FC236}">
                <a16:creationId xmlns="" xmlns:a16="http://schemas.microsoft.com/office/drawing/2014/main" id="{95D6AFC1-DBBC-4FA6-9260-C91F351F9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59324293"/>
              </p:ext>
            </p:extLst>
          </p:nvPr>
        </p:nvGraphicFramePr>
        <p:xfrm>
          <a:off x="1243146" y="1055078"/>
          <a:ext cx="9659316" cy="5808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692">
                  <a:extLst>
                    <a:ext uri="{9D8B030D-6E8A-4147-A177-3AD203B41FA5}">
                      <a16:colId xmlns="" xmlns:a16="http://schemas.microsoft.com/office/drawing/2014/main" val="2115754718"/>
                    </a:ext>
                  </a:extLst>
                </a:gridCol>
                <a:gridCol w="1711285">
                  <a:extLst>
                    <a:ext uri="{9D8B030D-6E8A-4147-A177-3AD203B41FA5}">
                      <a16:colId xmlns="" xmlns:a16="http://schemas.microsoft.com/office/drawing/2014/main" val="2588898243"/>
                    </a:ext>
                  </a:extLst>
                </a:gridCol>
                <a:gridCol w="2910888">
                  <a:extLst>
                    <a:ext uri="{9D8B030D-6E8A-4147-A177-3AD203B41FA5}">
                      <a16:colId xmlns="" xmlns:a16="http://schemas.microsoft.com/office/drawing/2014/main" val="2257690126"/>
                    </a:ext>
                  </a:extLst>
                </a:gridCol>
                <a:gridCol w="855381">
                  <a:extLst>
                    <a:ext uri="{9D8B030D-6E8A-4147-A177-3AD203B41FA5}">
                      <a16:colId xmlns="" xmlns:a16="http://schemas.microsoft.com/office/drawing/2014/main" val="874804631"/>
                    </a:ext>
                  </a:extLst>
                </a:gridCol>
                <a:gridCol w="964852">
                  <a:extLst>
                    <a:ext uri="{9D8B030D-6E8A-4147-A177-3AD203B41FA5}">
                      <a16:colId xmlns="" xmlns:a16="http://schemas.microsoft.com/office/drawing/2014/main" val="412875024"/>
                    </a:ext>
                  </a:extLst>
                </a:gridCol>
                <a:gridCol w="2119218">
                  <a:extLst>
                    <a:ext uri="{9D8B030D-6E8A-4147-A177-3AD203B41FA5}">
                      <a16:colId xmlns="" xmlns:a16="http://schemas.microsoft.com/office/drawing/2014/main" val="2376340556"/>
                    </a:ext>
                  </a:extLst>
                </a:gridCol>
              </a:tblGrid>
              <a:tr h="581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องค์ประกอบ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กลุ่ม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สถาบัน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จำนวนหลักสูตร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งบประมาณ (บาท)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หมายเหตุ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/>
                </a:tc>
                <a:extLst>
                  <a:ext uri="{0D108BD9-81ED-4DB2-BD59-A6C34878D82A}">
                    <a16:rowId xmlns="" xmlns:a16="http://schemas.microsoft.com/office/drawing/2014/main" val="1621392799"/>
                  </a:ext>
                </a:extLst>
              </a:tr>
              <a:tr h="52217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๒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 </a:t>
                      </a:r>
                      <a:endParaRPr lang="en-US" sz="18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๑.บุคลากรวิชาชีพ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Health professionals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๒.บุคลากรสหวิชาชีพ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Allied Health professionals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๓.บุคลากรสนับสนุน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Associates Health personal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๔.บุคลากรสายสนับสนุน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Back office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๕.บุคลากรผู้ทำหน้าที่บริหารงาน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สำนักงานปลัดกระทรวงสาธารณสุข</a:t>
                      </a: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</a:t>
                      </a:r>
                      <a:r>
                        <a:rPr lang="th-TH" sz="2000" dirty="0" err="1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สปสช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. เขต ๗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ร.พ.ขอนแก่น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-ร.พ.ธัญ</a:t>
                      </a:r>
                      <a:r>
                        <a:rPr lang="th-TH" sz="2000" dirty="0" err="1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ญา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รักษ์ขอนแก่น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-สนง.ป้องกันและควบคุมโรคที่ ๗ ขก.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-ศูนย์อนามัยที่ ๗ ขอนแก่น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-วิทยาลัยการสาธารณสุขสิรินธร ขก.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-สนง.อาหารและยา</a:t>
                      </a: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สภาเภสัชกรรม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-สสจ.ร้อยเอ็ด</a:t>
                      </a: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สารคาม</a:t>
                      </a: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มุกดาหาร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-ม. มหาสารคาม </a:t>
                      </a: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ม.มหิดล</a:t>
                      </a: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ม.เชียงใหม่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-วิทยาลัยพยาบาลศรีมหาสารคาม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-วิทยาลัยการสาธารณสุขสิรินธร ขก.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-กรมการแพทย์แผนไทยและแพทย์ทางเลือก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-สถาบันการแพทย์ฉุกเฉินแห่งชาติ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- ศูนย์วิชาการเฝ้าระวังและพัฒนาระบบยา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๑๘๐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๓๙๘,๙๘๑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๑.สนับสนุนทุนการสึกษา นศ. พยาบาล จำนวน ๔ คน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ยอดเงิน ๑๒๐</a:t>
                      </a:r>
                      <a:r>
                        <a:rPr lang="en-US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๐๐๐ บาท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๒.ส่งพยาบาลวิชาชีพเข้ารับการอบรมพยาบาลเฉพาะทางสาขา การพยาบาลผู้ป่วยโรคติดเชื้อ งบประมาณ ๘๒,๑๗๘ บาท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๓.สนับสนุนส่งผอ.รพ.สต.เข้าอบรม </a:t>
                      </a:r>
                      <a:r>
                        <a:rPr lang="th-TH" sz="2000" dirty="0" err="1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ผบต</a:t>
                      </a: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.๒ คนงบประมาณ ๔๐,๐๐๐ บาท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 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61659" marR="6165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2457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52332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268FD018-FB4D-4713-9E43-9B4F9CD5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23093"/>
            <a:ext cx="10849381" cy="101990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ประกอบที่๓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การบริหารงบประมาณด้านการพัฒนากำลังคน</a:t>
            </a:r>
            <a:br>
              <a:rPr lang="th-TH" b="1" dirty="0">
                <a:solidFill>
                  <a:schemeClr val="tx1"/>
                </a:solidFill>
              </a:rPr>
            </a:br>
            <a:endParaRPr lang="th-TH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1E8D867B-4094-4763-AC1F-7D900D00A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67001898"/>
              </p:ext>
            </p:extLst>
          </p:nvPr>
        </p:nvGraphicFramePr>
        <p:xfrm>
          <a:off x="1154723" y="1143001"/>
          <a:ext cx="9882553" cy="5447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7511">
                  <a:extLst>
                    <a:ext uri="{9D8B030D-6E8A-4147-A177-3AD203B41FA5}">
                      <a16:colId xmlns="" xmlns:a16="http://schemas.microsoft.com/office/drawing/2014/main" val="2440579750"/>
                    </a:ext>
                  </a:extLst>
                </a:gridCol>
                <a:gridCol w="3884624">
                  <a:extLst>
                    <a:ext uri="{9D8B030D-6E8A-4147-A177-3AD203B41FA5}">
                      <a16:colId xmlns="" xmlns:a16="http://schemas.microsoft.com/office/drawing/2014/main" val="1510841188"/>
                    </a:ext>
                  </a:extLst>
                </a:gridCol>
                <a:gridCol w="2289779">
                  <a:extLst>
                    <a:ext uri="{9D8B030D-6E8A-4147-A177-3AD203B41FA5}">
                      <a16:colId xmlns="" xmlns:a16="http://schemas.microsoft.com/office/drawing/2014/main" val="3016912867"/>
                    </a:ext>
                  </a:extLst>
                </a:gridCol>
                <a:gridCol w="2470639">
                  <a:extLst>
                    <a:ext uri="{9D8B030D-6E8A-4147-A177-3AD203B41FA5}">
                      <a16:colId xmlns="" xmlns:a16="http://schemas.microsoft.com/office/drawing/2014/main" val="3368840195"/>
                    </a:ext>
                  </a:extLst>
                </a:gridCol>
              </a:tblGrid>
              <a:tr h="798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ประกอบ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๕กลุ่มสาขาวิชาชีพ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จำนวนงบประมาณที่ตั้งไว้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งบประมาณที่ใช้ไป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097036"/>
                  </a:ext>
                </a:extLst>
              </a:tr>
              <a:tr h="803613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๓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๑.บุคลากรวิชาชีพ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Health professionals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๒๐๐,๐๐๐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๓๙๘</a:t>
                      </a:r>
                      <a:r>
                        <a:rPr lang="en-US" sz="24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4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๙๘๑</a:t>
                      </a:r>
                      <a:endParaRPr lang="en-US" sz="24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AngsanaUPC" panose="02020603050405020304" pitchFamily="18" charset="-3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354365"/>
                  </a:ext>
                </a:extLst>
              </a:tr>
              <a:tr h="85007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๒.บุคลากรสหวิชาชีพ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Allied Health professionals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2550375"/>
                  </a:ext>
                </a:extLst>
              </a:tr>
              <a:tr h="89676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๓.บุคลากรสนับสนุน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Associates Health personal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2264797"/>
                  </a:ext>
                </a:extLst>
              </a:tr>
              <a:tr h="83544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๔.บุคลากรสายสนับสนุน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Back office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1473997"/>
                  </a:ext>
                </a:extLst>
              </a:tr>
              <a:tr h="42118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๕.บุคลากรผู้ทำหน้าที่บริหารงาน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4975990"/>
                  </a:ext>
                </a:extLst>
              </a:tr>
              <a:tr h="421186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ทั้ง ๕ กลุ่มสาขาวิชาชีพ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ร้อยละ๑๐๐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9489575"/>
                  </a:ext>
                </a:extLst>
              </a:tr>
              <a:tr h="421186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544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967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268FD018-FB4D-4713-9E43-9B4F9CD5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23093"/>
            <a:ext cx="10849381" cy="101990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ประกอบที่๔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การบริหารจัดการด้านการผลิตและพัฒนากำลังคน</a:t>
            </a:r>
            <a:br>
              <a:rPr lang="th-TH" b="1" dirty="0">
                <a:solidFill>
                  <a:schemeClr val="tx1"/>
                </a:solidFill>
              </a:rPr>
            </a:br>
            <a:endParaRPr lang="th-TH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1E8D867B-4094-4763-AC1F-7D900D00A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57247985"/>
              </p:ext>
            </p:extLst>
          </p:nvPr>
        </p:nvGraphicFramePr>
        <p:xfrm>
          <a:off x="1154723" y="1143001"/>
          <a:ext cx="9882553" cy="5823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7511">
                  <a:extLst>
                    <a:ext uri="{9D8B030D-6E8A-4147-A177-3AD203B41FA5}">
                      <a16:colId xmlns="" xmlns:a16="http://schemas.microsoft.com/office/drawing/2014/main" val="2440579750"/>
                    </a:ext>
                  </a:extLst>
                </a:gridCol>
                <a:gridCol w="3884624">
                  <a:extLst>
                    <a:ext uri="{9D8B030D-6E8A-4147-A177-3AD203B41FA5}">
                      <a16:colId xmlns="" xmlns:a16="http://schemas.microsoft.com/office/drawing/2014/main" val="1510841188"/>
                    </a:ext>
                  </a:extLst>
                </a:gridCol>
                <a:gridCol w="2286850">
                  <a:extLst>
                    <a:ext uri="{9D8B030D-6E8A-4147-A177-3AD203B41FA5}">
                      <a16:colId xmlns="" xmlns:a16="http://schemas.microsoft.com/office/drawing/2014/main" val="3016912867"/>
                    </a:ext>
                  </a:extLst>
                </a:gridCol>
                <a:gridCol w="2473568">
                  <a:extLst>
                    <a:ext uri="{9D8B030D-6E8A-4147-A177-3AD203B41FA5}">
                      <a16:colId xmlns="" xmlns:a16="http://schemas.microsoft.com/office/drawing/2014/main" val="3368840195"/>
                    </a:ext>
                  </a:extLst>
                </a:gridCol>
              </a:tblGrid>
              <a:tr h="798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ประกอบ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๕กลุ่มสาขาวิชาชีพ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จำนวนบุคลากร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ทั้งหมด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(คน)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ได้รับการพัฒนาตาม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ความต้องการของจังหวัด/หน่วยงาน (คน)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097036"/>
                  </a:ext>
                </a:extLst>
              </a:tr>
              <a:tr h="3807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๔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๑.บุคลากรวิชาชีพ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Health professionals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๒.บุคลากรสหวิชาชีพ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Allied Health professionals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๓.บุคลากรสนับสนุน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Associates Health personal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๔.บุคลากรสายสนับสนุน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Back office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๕.บุคลากรผู้ทำหน้าที่บริหารงาน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๗๑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2400" smtClean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๗๑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354365"/>
                  </a:ext>
                </a:extLst>
              </a:tr>
              <a:tr h="421186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ทั้ง ๕ กลุ่มสาขาวิชาชีพ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ร้อยละ๑๐๐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9489575"/>
                  </a:ext>
                </a:extLst>
              </a:tr>
              <a:tr h="421186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544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73734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268FD018-FB4D-4713-9E43-9B4F9CD5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23093"/>
            <a:ext cx="10849381" cy="101990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ประกอบที่๕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การประเมินผลกระทบของระบบการบริหารจัดการผลิตและพัฒนากำลังคน</a:t>
            </a:r>
            <a:br>
              <a:rPr lang="th-TH" b="1" dirty="0">
                <a:solidFill>
                  <a:schemeClr val="tx1"/>
                </a:solidFill>
              </a:rPr>
            </a:br>
            <a:endParaRPr lang="th-TH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1E8D867B-4094-4763-AC1F-7D900D00A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8531713"/>
              </p:ext>
            </p:extLst>
          </p:nvPr>
        </p:nvGraphicFramePr>
        <p:xfrm>
          <a:off x="1154723" y="1143000"/>
          <a:ext cx="9882553" cy="4642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7511">
                  <a:extLst>
                    <a:ext uri="{9D8B030D-6E8A-4147-A177-3AD203B41FA5}">
                      <a16:colId xmlns="" xmlns:a16="http://schemas.microsoft.com/office/drawing/2014/main" val="2440579750"/>
                    </a:ext>
                  </a:extLst>
                </a:gridCol>
                <a:gridCol w="3884624">
                  <a:extLst>
                    <a:ext uri="{9D8B030D-6E8A-4147-A177-3AD203B41FA5}">
                      <a16:colId xmlns="" xmlns:a16="http://schemas.microsoft.com/office/drawing/2014/main" val="1510841188"/>
                    </a:ext>
                  </a:extLst>
                </a:gridCol>
                <a:gridCol w="2286850">
                  <a:extLst>
                    <a:ext uri="{9D8B030D-6E8A-4147-A177-3AD203B41FA5}">
                      <a16:colId xmlns="" xmlns:a16="http://schemas.microsoft.com/office/drawing/2014/main" val="3016912867"/>
                    </a:ext>
                  </a:extLst>
                </a:gridCol>
                <a:gridCol w="2473568">
                  <a:extLst>
                    <a:ext uri="{9D8B030D-6E8A-4147-A177-3AD203B41FA5}">
                      <a16:colId xmlns="" xmlns:a16="http://schemas.microsoft.com/office/drawing/2014/main" val="3368840195"/>
                    </a:ext>
                  </a:extLst>
                </a:gridCol>
              </a:tblGrid>
              <a:tr h="804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ประกอบ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๕กลุ่มสาขาวิชาชีพ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จำนวนข้อร้องเรียน</a:t>
                      </a:r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ระดับ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097036"/>
                  </a:ext>
                </a:extLst>
              </a:tr>
              <a:tr h="3837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๑.บุคลากรวิชาชีพ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Health professionals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๒.บุคลากรสหวิชาชีพ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Allied Health professionals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๓.บุคลากรสนับสนุน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Associates Health personal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๔.บุคลากรสายสนับสนุน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Back office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๕.บุคลากรผู้ทำหน้าที่บริหารงาน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๐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016" marR="6801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354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51277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9D953893-6472-4EE3-A7C6-441BE989A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5" y="583222"/>
            <a:ext cx="8596668" cy="61253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h-TH" sz="4000" b="1" dirty="0"/>
              <a:t>สรุปเกณฑ์การดำเนินงานในแต่ละระดับ</a:t>
            </a:r>
          </a:p>
        </p:txBody>
      </p:sp>
      <p:graphicFrame>
        <p:nvGraphicFramePr>
          <p:cNvPr id="7" name="ตัวแทนเนื้อหา 6">
            <a:extLst>
              <a:ext uri="{FF2B5EF4-FFF2-40B4-BE49-F238E27FC236}">
                <a16:creationId xmlns="" xmlns:a16="http://schemas.microsoft.com/office/drawing/2014/main" id="{4099AF4F-98FC-441D-8D01-3FE784E502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56332930"/>
              </p:ext>
            </p:extLst>
          </p:nvPr>
        </p:nvGraphicFramePr>
        <p:xfrm>
          <a:off x="1186960" y="1282417"/>
          <a:ext cx="9680332" cy="4872199"/>
        </p:xfrm>
        <a:graphic>
          <a:graphicData uri="http://schemas.openxmlformats.org/drawingml/2006/table">
            <a:tbl>
              <a:tblPr firstRow="1" firstCol="1" bandRow="1"/>
              <a:tblGrid>
                <a:gridCol w="3833822">
                  <a:extLst>
                    <a:ext uri="{9D8B030D-6E8A-4147-A177-3AD203B41FA5}">
                      <a16:colId xmlns="" xmlns:a16="http://schemas.microsoft.com/office/drawing/2014/main" val="3842188819"/>
                    </a:ext>
                  </a:extLst>
                </a:gridCol>
                <a:gridCol w="5135823">
                  <a:extLst>
                    <a:ext uri="{9D8B030D-6E8A-4147-A177-3AD203B41FA5}">
                      <a16:colId xmlns="" xmlns:a16="http://schemas.microsoft.com/office/drawing/2014/main" val="1761212337"/>
                    </a:ext>
                  </a:extLst>
                </a:gridCol>
                <a:gridCol w="710687">
                  <a:extLst>
                    <a:ext uri="{9D8B030D-6E8A-4147-A177-3AD203B41FA5}">
                      <a16:colId xmlns="" xmlns:a16="http://schemas.microsoft.com/office/drawing/2014/main" val="3366555543"/>
                    </a:ext>
                  </a:extLst>
                </a:gridCol>
              </a:tblGrid>
              <a:tr h="522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องค์ประกอบ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เกณฑ์การดำเนินงานในแต่ละระดับ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ระดับ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2472618"/>
                  </a:ext>
                </a:extLst>
              </a:tr>
              <a:tr h="435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๑.การวางแผนพัฒนากำลังคนของอำเภอ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- มีแผนครอบคลุม ๕ กลุ่มสาขาวิชาชีพ ทุกสายงานทุกระดับ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0873918"/>
                  </a:ext>
                </a:extLst>
              </a:tr>
              <a:tr h="870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๒.สร้างความร่วมมือด้านการผลิตและพัฒนากำลังคน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- มีการประสานความร่วมมือกับ สสจ./สถาบัน/รพ.แม่ข่าย/              รพ.ร้อยเอ็ด ครอบคลุม ๑๐๐ </a:t>
                      </a:r>
                      <a:r>
                        <a:rPr lang="en-GB" sz="24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2429654"/>
                  </a:ext>
                </a:extLst>
              </a:tr>
              <a:tr h="870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๓.ด้านการบริหารงบประมาณด้านการผลิตและพัฒนากำลังคน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- การเบิกจ่ายงบประมาณพัฒนาศักยภาพบุคลากร ร้อยละ ๑๐๐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9642927"/>
                  </a:ext>
                </a:extLst>
              </a:tr>
              <a:tr h="870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๔.การบริหารจัดการด้านการผลิตและพัฒนากำลังคน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- บุคลากรได้รับการพัฒนาตามความต้องการของหน่วยงาน ร้อยละ ๑๐๐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2435921"/>
                  </a:ext>
                </a:extLst>
              </a:tr>
              <a:tr h="870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๕.การประเมินผลกระทบของระบบการบริหารจัดการการผลิตและพัฒนากำลังคน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- ไม่มีปัญหาและข้อร้องเรียน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4132937"/>
                  </a:ext>
                </a:extLst>
              </a:tr>
              <a:tr h="43502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สรุป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๕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6562" marR="665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7822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76340843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637</TotalTime>
  <Words>661</Words>
  <Application>Microsoft Office PowerPoint</Application>
  <PresentationFormat>กำหนดเอง</PresentationFormat>
  <Paragraphs>175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เหลี่ยมเพชร</vt:lpstr>
      <vt:lpstr>การบริหารจัดการระบบการผลิตและพัฒนากำลังคน อ.ทุ่งเขาหลวง</vt:lpstr>
      <vt:lpstr>แผนงานที่ ๑๐ การพัฒนาระบบบริหารจัดการกำลังคนด้านสุขภาพ</vt:lpstr>
      <vt:lpstr>ประกอบที่๑ การวางแผนพัฒนากำลังคนของอำเภอ ๕ สาขาวิชาชีพ</vt:lpstr>
      <vt:lpstr>ประกอบที่๑ การวางแผนพัฒนากำลังคนของอำเภอ</vt:lpstr>
      <vt:lpstr>ประกอบที่๒ การสร้างความร่วมมือด้านการผลิตและพัฒนากำลังคน</vt:lpstr>
      <vt:lpstr>ประกอบที่๓ การบริหารงบประมาณด้านการพัฒนากำลังคน </vt:lpstr>
      <vt:lpstr>ประกอบที่๔ การบริหารจัดการด้านการผลิตและพัฒนากำลังคน </vt:lpstr>
      <vt:lpstr>ประกอบที่๕ การประเมินผลกระทบของระบบการบริหารจัดการผลิตและพัฒนากำลังคน </vt:lpstr>
      <vt:lpstr>สรุปเกณฑ์การดำเนินงานในแต่ละระดับ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ผลการศึกษา ดัชนีชี้วัดความสุข  รพ.ทุ่งเขาหลวง</dc:title>
  <dc:creator>Admin</dc:creator>
  <cp:lastModifiedBy>Admin</cp:lastModifiedBy>
  <cp:revision>39</cp:revision>
  <dcterms:created xsi:type="dcterms:W3CDTF">2018-02-01T08:10:26Z</dcterms:created>
  <dcterms:modified xsi:type="dcterms:W3CDTF">2018-08-30T09:35:32Z</dcterms:modified>
</cp:coreProperties>
</file>